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 id="2147483687" r:id="rId7"/>
  </p:sldMasterIdLst>
  <p:notesMasterIdLst>
    <p:notesMasterId r:id="rId45"/>
  </p:notesMasterIdLst>
  <p:handoutMasterIdLst>
    <p:handoutMasterId r:id="rId46"/>
  </p:handoutMasterIdLst>
  <p:sldIdLst>
    <p:sldId id="256" r:id="rId8"/>
    <p:sldId id="279" r:id="rId9"/>
    <p:sldId id="357" r:id="rId10"/>
    <p:sldId id="280" r:id="rId11"/>
    <p:sldId id="283" r:id="rId12"/>
    <p:sldId id="284" r:id="rId13"/>
    <p:sldId id="286" r:id="rId14"/>
    <p:sldId id="366" r:id="rId15"/>
    <p:sldId id="370" r:id="rId16"/>
    <p:sldId id="371" r:id="rId17"/>
    <p:sldId id="372" r:id="rId18"/>
    <p:sldId id="373" r:id="rId19"/>
    <p:sldId id="374" r:id="rId20"/>
    <p:sldId id="382" r:id="rId21"/>
    <p:sldId id="378" r:id="rId22"/>
    <p:sldId id="375" r:id="rId23"/>
    <p:sldId id="379" r:id="rId24"/>
    <p:sldId id="377" r:id="rId25"/>
    <p:sldId id="380" r:id="rId26"/>
    <p:sldId id="381" r:id="rId27"/>
    <p:sldId id="288" r:id="rId28"/>
    <p:sldId id="369" r:id="rId29"/>
    <p:sldId id="383" r:id="rId30"/>
    <p:sldId id="384" r:id="rId31"/>
    <p:sldId id="296" r:id="rId32"/>
    <p:sldId id="295" r:id="rId33"/>
    <p:sldId id="298" r:id="rId34"/>
    <p:sldId id="328" r:id="rId35"/>
    <p:sldId id="367" r:id="rId36"/>
    <p:sldId id="300" r:id="rId37"/>
    <p:sldId id="368" r:id="rId38"/>
    <p:sldId id="364" r:id="rId39"/>
    <p:sldId id="365" r:id="rId40"/>
    <p:sldId id="302" r:id="rId41"/>
    <p:sldId id="342" r:id="rId42"/>
    <p:sldId id="362" r:id="rId43"/>
    <p:sldId id="347" r:id="rId4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18C10"/>
    <a:srgbClr val="002D73"/>
    <a:srgbClr val="646569"/>
    <a:srgbClr val="007681"/>
    <a:srgbClr val="1F3261"/>
    <a:srgbClr val="4589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3" autoAdjust="0"/>
    <p:restoredTop sz="60504" autoAdjust="0"/>
  </p:normalViewPr>
  <p:slideViewPr>
    <p:cSldViewPr>
      <p:cViewPr>
        <p:scale>
          <a:sx n="60" d="100"/>
          <a:sy n="60" d="100"/>
        </p:scale>
        <p:origin x="-1260"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92"/>
    </p:cViewPr>
  </p:sorterViewPr>
  <p:notesViewPr>
    <p:cSldViewPr>
      <p:cViewPr varScale="1">
        <p:scale>
          <a:sx n="81" d="100"/>
          <a:sy n="81" d="100"/>
        </p:scale>
        <p:origin x="-1998" y="-96"/>
      </p:cViewPr>
      <p:guideLst>
        <p:guide orient="horz" pos="2929"/>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0" tIns="45716" rIns="91430" bIns="45716" rtlCol="0"/>
          <a:lstStyle>
            <a:lvl1pPr algn="r">
              <a:defRPr sz="1200"/>
            </a:lvl1pPr>
          </a:lstStyle>
          <a:p>
            <a:fld id="{3B35C354-DF5D-4244-8203-CE10CDFE605C}" type="datetimeFigureOut">
              <a:rPr lang="en-US" smtClean="0"/>
              <a:pPr/>
              <a:t>9/15/2016</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0" tIns="45716" rIns="91430" bIns="45716" rtlCol="0" anchor="b"/>
          <a:lstStyle>
            <a:lvl1pPr algn="r">
              <a:defRPr sz="1200"/>
            </a:lvl1pPr>
          </a:lstStyle>
          <a:p>
            <a:fld id="{F512261B-FE2D-4886-8F6F-E403E70D3678}" type="slidenum">
              <a:rPr lang="en-US" smtClean="0"/>
              <a:pPr/>
              <a:t>‹#›</a:t>
            </a:fld>
            <a:endParaRPr lang="en-US"/>
          </a:p>
        </p:txBody>
      </p:sp>
    </p:spTree>
    <p:extLst>
      <p:ext uri="{BB962C8B-B14F-4D97-AF65-F5344CB8AC3E}">
        <p14:creationId xmlns:p14="http://schemas.microsoft.com/office/powerpoint/2010/main" xmlns="" val="3804102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CF2C164A-7038-42D0-953C-2EB4816D4C81}" type="datetimeFigureOut">
              <a:rPr lang="en-US" smtClean="0"/>
              <a:pPr/>
              <a:t>9/15/2016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F6DA9C80-B631-4EC4-8253-F63CFD0157DF}" type="slidenum">
              <a:rPr lang="en-US" smtClean="0"/>
              <a:pPr/>
              <a:t>‹#›</a:t>
            </a:fld>
            <a:endParaRPr lang="en-US"/>
          </a:p>
        </p:txBody>
      </p:sp>
    </p:spTree>
    <p:extLst>
      <p:ext uri="{BB962C8B-B14F-4D97-AF65-F5344CB8AC3E}">
        <p14:creationId xmlns:p14="http://schemas.microsoft.com/office/powerpoint/2010/main" xmlns=""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1"/>
            <a:ext cx="5608320" cy="4183380"/>
          </a:xfrm>
          <a:prstGeom prst="rect">
            <a:avLst/>
          </a:prstGeom>
        </p:spPr>
        <p:txBody>
          <a:bodyPr lIns="93167" tIns="46584" rIns="93167" bIns="46584"/>
          <a:lstStyle/>
          <a:p>
            <a:pPr defTabSz="914306">
              <a:defRPr/>
            </a:pPr>
            <a:r>
              <a:rPr lang="en-US" altLang="en-US" dirty="0" smtClean="0">
                <a:latin typeface="Arial" charset="0"/>
                <a:ea typeface="ＭＳ Ｐゴシック" charset="-128"/>
              </a:rPr>
              <a:t>Welcome to the</a:t>
            </a:r>
            <a:r>
              <a:rPr lang="en-US" altLang="en-US" baseline="0" dirty="0" smtClean="0">
                <a:latin typeface="Arial" charset="0"/>
                <a:ea typeface="ＭＳ Ｐゴシック" charset="-128"/>
              </a:rPr>
              <a:t> New York State Higher Education Services Corporation’</a:t>
            </a:r>
            <a:r>
              <a:rPr lang="en-US" altLang="en-US" dirty="0" smtClean="0">
                <a:latin typeface="Arial" charset="0"/>
                <a:ea typeface="ＭＳ Ｐゴシック" charset="-128"/>
              </a:rPr>
              <a:t>s presentation on “Student Financial Aid: What High School Students and Parents Should</a:t>
            </a:r>
            <a:r>
              <a:rPr lang="en-US" altLang="en-US" baseline="0" dirty="0" smtClean="0">
                <a:latin typeface="Arial" charset="0"/>
                <a:ea typeface="ＭＳ Ｐゴシック" charset="-128"/>
              </a:rPr>
              <a:t> </a:t>
            </a:r>
            <a:r>
              <a:rPr lang="en-US" altLang="en-US" dirty="0" smtClean="0">
                <a:latin typeface="Arial" charset="0"/>
                <a:ea typeface="ＭＳ Ｐゴシック" charset="-128"/>
              </a:rPr>
              <a:t>Know.”</a:t>
            </a:r>
          </a:p>
          <a:p>
            <a:pPr defTabSz="914306">
              <a:defRPr/>
            </a:pPr>
            <a:endParaRPr lang="en-US" altLang="en-US" dirty="0" smtClean="0">
              <a:latin typeface="Arial" charset="0"/>
              <a:ea typeface="ＭＳ Ｐゴシック" charset="-128"/>
            </a:endParaRPr>
          </a:p>
          <a:p>
            <a:pPr defTabSz="914306">
              <a:defRPr/>
            </a:pPr>
            <a:r>
              <a:rPr lang="en-US" altLang="en-US" dirty="0" smtClean="0">
                <a:latin typeface="Arial" charset="0"/>
                <a:ea typeface="ＭＳ Ｐゴシック" charset="-128"/>
              </a:rPr>
              <a:t>The Higher Education Services Corporation,</a:t>
            </a:r>
            <a:r>
              <a:rPr lang="en-US" altLang="en-US" baseline="0" dirty="0" smtClean="0">
                <a:latin typeface="Arial" charset="0"/>
                <a:ea typeface="ＭＳ Ｐゴシック" charset="-128"/>
              </a:rPr>
              <a:t> or </a:t>
            </a:r>
            <a:r>
              <a:rPr lang="en-US" altLang="en-US" dirty="0" smtClean="0">
                <a:latin typeface="Arial" charset="0"/>
                <a:ea typeface="ＭＳ Ｐゴシック" charset="-128"/>
              </a:rPr>
              <a:t>HESC, is New York State’s higher education student financial aid agency.</a:t>
            </a:r>
          </a:p>
          <a:p>
            <a:pPr defTabSz="914306">
              <a:defRPr/>
            </a:pPr>
            <a:endParaRPr lang="en-US" altLang="en-US" dirty="0" smtClean="0">
              <a:latin typeface="Arial" charset="0"/>
              <a:ea typeface="ＭＳ Ｐゴシック" charset="-128"/>
            </a:endParaRPr>
          </a:p>
          <a:p>
            <a:pPr defTabSz="914306">
              <a:defRPr/>
            </a:pPr>
            <a:r>
              <a:rPr lang="en-US" altLang="en-US" dirty="0" smtClean="0">
                <a:latin typeface="Arial" charset="0"/>
                <a:ea typeface="ＭＳ Ｐゴシック" charset="-128"/>
              </a:rPr>
              <a:t>At HESC we</a:t>
            </a:r>
            <a:r>
              <a:rPr lang="en-US" altLang="en-US" baseline="0" dirty="0" smtClean="0">
                <a:latin typeface="Arial" charset="0"/>
                <a:ea typeface="ＭＳ Ｐゴシック" charset="-128"/>
              </a:rPr>
              <a:t> a</a:t>
            </a:r>
            <a:r>
              <a:rPr lang="en-US" altLang="en-US" dirty="0" smtClean="0">
                <a:latin typeface="Arial" charset="0"/>
                <a:ea typeface="ＭＳ Ｐゴシック" charset="-128"/>
              </a:rPr>
              <a:t>dminister</a:t>
            </a:r>
            <a:r>
              <a:rPr lang="en-US" altLang="en-US" baseline="0" dirty="0" smtClean="0">
                <a:latin typeface="Arial" charset="0"/>
                <a:ea typeface="ＭＳ Ｐゴシック" charset="-128"/>
              </a:rPr>
              <a:t> </a:t>
            </a:r>
            <a:r>
              <a:rPr lang="en-US" altLang="en-US" dirty="0" smtClean="0">
                <a:latin typeface="Arial" charset="0"/>
                <a:ea typeface="ＭＳ Ｐゴシック" charset="-128"/>
              </a:rPr>
              <a:t>New York State’s Tuition Assistance Program</a:t>
            </a:r>
            <a:r>
              <a:rPr lang="en-US" altLang="en-US" baseline="0" dirty="0" smtClean="0">
                <a:latin typeface="Arial" charset="0"/>
                <a:ea typeface="ＭＳ Ｐゴシック" charset="-128"/>
              </a:rPr>
              <a:t> (</a:t>
            </a:r>
            <a:r>
              <a:rPr lang="en-US" altLang="en-US" dirty="0" smtClean="0">
                <a:latin typeface="Arial" charset="0"/>
                <a:ea typeface="ＭＳ Ｐゴシック" charset="-128"/>
              </a:rPr>
              <a:t>TAP) along</a:t>
            </a:r>
            <a:r>
              <a:rPr lang="en-US" altLang="en-US" baseline="0" dirty="0" smtClean="0">
                <a:latin typeface="Arial" charset="0"/>
                <a:ea typeface="ＭＳ Ｐゴシック" charset="-128"/>
              </a:rPr>
              <a:t> with </a:t>
            </a:r>
            <a:r>
              <a:rPr lang="en-US" altLang="en-US" dirty="0" smtClean="0">
                <a:latin typeface="Arial" charset="0"/>
                <a:ea typeface="ＭＳ Ｐゴシック" charset="-128"/>
              </a:rPr>
              <a:t>20 different state-sponsored</a:t>
            </a:r>
            <a:r>
              <a:rPr lang="en-US" altLang="en-US" baseline="0" dirty="0" smtClean="0">
                <a:latin typeface="Arial" charset="0"/>
                <a:ea typeface="ＭＳ Ｐゴシック" charset="-128"/>
              </a:rPr>
              <a:t> </a:t>
            </a:r>
            <a:r>
              <a:rPr lang="en-US" altLang="en-US" dirty="0" smtClean="0">
                <a:latin typeface="Arial" charset="0"/>
                <a:ea typeface="ＭＳ Ｐゴシック" charset="-128"/>
              </a:rPr>
              <a:t>scholarship and student loan forgiveness programs.</a:t>
            </a:r>
            <a:r>
              <a:rPr lang="en-US" altLang="en-US" baseline="0" dirty="0" smtClean="0">
                <a:latin typeface="Arial" charset="0"/>
                <a:ea typeface="ＭＳ Ｐゴシック" charset="-128"/>
              </a:rPr>
              <a:t>  In addition we conduct </a:t>
            </a:r>
            <a:r>
              <a:rPr lang="en-US" altLang="en-US" dirty="0" smtClean="0">
                <a:latin typeface="Arial" charset="0"/>
                <a:ea typeface="ＭＳ Ｐゴシック" charset="-128"/>
              </a:rPr>
              <a:t>outreach programs for students and families to</a:t>
            </a:r>
            <a:r>
              <a:rPr lang="en-US" altLang="en-US" baseline="0" dirty="0" smtClean="0">
                <a:latin typeface="Arial" charset="0"/>
                <a:ea typeface="ＭＳ Ｐゴシック" charset="-128"/>
              </a:rPr>
              <a:t> inform them about student financial aid opportunities.</a:t>
            </a:r>
            <a:endParaRPr lang="en-US" altLang="en-US" dirty="0" smtClean="0">
              <a:latin typeface="Arial" charset="0"/>
              <a:ea typeface="ＭＳ Ｐゴシック" charset="-128"/>
            </a:endParaRPr>
          </a:p>
          <a:p>
            <a:pPr defTabSz="914306">
              <a:defRPr/>
            </a:pPr>
            <a:endParaRPr lang="en-US" altLang="en-US" dirty="0" smtClean="0">
              <a:latin typeface="Arial" charset="0"/>
              <a:ea typeface="ＭＳ Ｐゴシック" charset="-128"/>
            </a:endParaRPr>
          </a:p>
          <a:p>
            <a:pPr defTabSz="914306">
              <a:defRPr/>
            </a:pPr>
            <a:r>
              <a:rPr lang="en-US" altLang="en-US" dirty="0" smtClean="0">
                <a:latin typeface="Arial" charset="0"/>
                <a:ea typeface="ＭＳ Ｐゴシック" charset="-128"/>
              </a:rPr>
              <a:t>During this presentation we will review</a:t>
            </a:r>
            <a:r>
              <a:rPr lang="en-US" altLang="en-US" baseline="0" dirty="0" smtClean="0">
                <a:latin typeface="Arial" charset="0"/>
                <a:ea typeface="ＭＳ Ｐゴシック" charset="-128"/>
              </a:rPr>
              <a:t> how the financial aid system works, what programs are available and the application process.</a:t>
            </a:r>
            <a:endParaRPr lang="en-US" altLang="en-US" dirty="0" smtClean="0">
              <a:latin typeface="Arial" charset="0"/>
              <a:ea typeface="ＭＳ Ｐゴシック" charset="-128"/>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pPr/>
              <a:t>1</a:t>
            </a:fld>
            <a:endParaRPr lang="en-US"/>
          </a:p>
        </p:txBody>
      </p:sp>
    </p:spTree>
    <p:extLst>
      <p:ext uri="{BB962C8B-B14F-4D97-AF65-F5344CB8AC3E}">
        <p14:creationId xmlns:p14="http://schemas.microsoft.com/office/powerpoint/2010/main" xmlns="" val="400178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r>
              <a:rPr lang="en-US" dirty="0" smtClean="0">
                <a:latin typeface="Arial" pitchFamily="-101" charset="0"/>
                <a:ea typeface="ＭＳ Ｐゴシック" pitchFamily="-101" charset="-128"/>
                <a:cs typeface="ＭＳ Ｐゴシック" pitchFamily="-101" charset="-128"/>
              </a:rPr>
              <a:t>The </a:t>
            </a:r>
            <a:r>
              <a:rPr lang="en-US" dirty="0">
                <a:latin typeface="Arial" pitchFamily="-101" charset="0"/>
                <a:ea typeface="ＭＳ Ｐゴシック" pitchFamily="-101" charset="-128"/>
                <a:cs typeface="ＭＳ Ｐゴシック" pitchFamily="-101" charset="-128"/>
              </a:rPr>
              <a:t>FAFSA form</a:t>
            </a:r>
            <a:r>
              <a:rPr lang="en-US" dirty="0" smtClean="0">
                <a:latin typeface="Arial" pitchFamily="-101" charset="0"/>
                <a:ea typeface="ＭＳ Ｐゴシック" pitchFamily="-101" charset="-128"/>
                <a:cs typeface="ＭＳ Ｐゴシック" pitchFamily="-101" charset="-128"/>
              </a:rPr>
              <a:t> will</a:t>
            </a:r>
            <a:r>
              <a:rPr lang="en-US" baseline="0" dirty="0" smtClean="0">
                <a:latin typeface="Arial" pitchFamily="-101" charset="0"/>
                <a:ea typeface="ＭＳ Ｐゴシック" pitchFamily="-101" charset="-128"/>
                <a:cs typeface="ＭＳ Ｐゴシック" pitchFamily="-101" charset="-128"/>
              </a:rPr>
              <a:t> be</a:t>
            </a:r>
            <a:r>
              <a:rPr lang="en-US" dirty="0" smtClean="0">
                <a:latin typeface="Arial" pitchFamily="-101" charset="0"/>
                <a:ea typeface="ＭＳ Ｐゴシック" pitchFamily="-101" charset="-128"/>
                <a:cs typeface="ＭＳ Ｐゴシック" pitchFamily="-101" charset="-128"/>
              </a:rPr>
              <a:t> </a:t>
            </a:r>
            <a:r>
              <a:rPr lang="en-US" dirty="0">
                <a:latin typeface="Arial" pitchFamily="-101" charset="0"/>
                <a:ea typeface="ＭＳ Ｐゴシック" pitchFamily="-101" charset="-128"/>
                <a:cs typeface="ＭＳ Ｐゴシック" pitchFamily="-101" charset="-128"/>
              </a:rPr>
              <a:t>available </a:t>
            </a:r>
            <a:r>
              <a:rPr lang="en-US" dirty="0" smtClean="0">
                <a:latin typeface="Arial" pitchFamily="-101" charset="0"/>
                <a:ea typeface="ＭＳ Ｐゴシック" pitchFamily="-101" charset="-128"/>
                <a:cs typeface="ＭＳ Ｐゴシック" pitchFamily="-101" charset="-128"/>
              </a:rPr>
              <a:t>beginning</a:t>
            </a:r>
            <a:r>
              <a:rPr lang="en-US" baseline="0" dirty="0" smtClean="0">
                <a:latin typeface="Arial" pitchFamily="-101" charset="0"/>
                <a:ea typeface="ＭＳ Ｐゴシック" pitchFamily="-101" charset="-128"/>
                <a:cs typeface="ＭＳ Ｐゴシック" pitchFamily="-101" charset="-128"/>
              </a:rPr>
              <a:t> October 1</a:t>
            </a:r>
            <a:r>
              <a:rPr lang="en-US" baseline="30000" dirty="0" smtClean="0">
                <a:latin typeface="Arial" pitchFamily="-101" charset="0"/>
                <a:ea typeface="ＭＳ Ｐゴシック" pitchFamily="-101" charset="-128"/>
                <a:cs typeface="ＭＳ Ｐゴシック" pitchFamily="-101" charset="-128"/>
              </a:rPr>
              <a:t>st</a:t>
            </a:r>
            <a:r>
              <a:rPr lang="en-US" baseline="0" dirty="0" smtClean="0">
                <a:latin typeface="Arial" pitchFamily="-101" charset="0"/>
                <a:ea typeface="ＭＳ Ｐゴシック" pitchFamily="-101" charset="-128"/>
                <a:cs typeface="ＭＳ Ｐゴシック" pitchFamily="-101" charset="-128"/>
              </a:rPr>
              <a:t> of your senior year online </a:t>
            </a:r>
            <a:r>
              <a:rPr lang="en-US" dirty="0" smtClean="0">
                <a:latin typeface="Arial" pitchFamily="-101" charset="0"/>
                <a:ea typeface="ＭＳ Ｐゴシック" pitchFamily="-101" charset="-128"/>
                <a:cs typeface="ＭＳ Ｐゴシック" pitchFamily="-101" charset="-128"/>
              </a:rPr>
              <a:t>at </a:t>
            </a:r>
            <a:r>
              <a:rPr lang="en-US" dirty="0" err="1">
                <a:latin typeface="Arial" pitchFamily="-101" charset="0"/>
                <a:ea typeface="ＭＳ Ｐゴシック" pitchFamily="-101" charset="-128"/>
                <a:cs typeface="ＭＳ Ｐゴシック" pitchFamily="-101" charset="-128"/>
              </a:rPr>
              <a:t>fafsa.gov</a:t>
            </a:r>
            <a:r>
              <a:rPr lang="en-US" dirty="0" smtClean="0">
                <a:latin typeface="Arial" pitchFamily="-101" charset="0"/>
                <a:ea typeface="ＭＳ Ｐゴシック" pitchFamily="-101" charset="-128"/>
                <a:cs typeface="ＭＳ Ｐゴシック" pitchFamily="-101" charset="-128"/>
              </a:rPr>
              <a:t>.  </a:t>
            </a:r>
            <a:endParaRPr lang="en-US" dirty="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101" charset="0"/>
                <a:ea typeface="ＭＳ Ｐゴシック" pitchFamily="-101" charset="-128"/>
                <a:cs typeface="ＭＳ Ｐゴシック" pitchFamily="-101" charset="-128"/>
              </a:rPr>
              <a:t>There</a:t>
            </a:r>
            <a:r>
              <a:rPr lang="en-US" baseline="0" dirty="0" smtClean="0">
                <a:latin typeface="Arial" pitchFamily="-101" charset="0"/>
                <a:ea typeface="ＭＳ Ｐゴシック" pitchFamily="-101" charset="-128"/>
                <a:cs typeface="ＭＳ Ｐゴシック" pitchFamily="-101" charset="-128"/>
              </a:rPr>
              <a:t> are numerous advantages to filing the FAFSA online, such as </a:t>
            </a:r>
            <a:r>
              <a:rPr lang="en-US" dirty="0" smtClean="0">
                <a:latin typeface="Arial" pitchFamily="-101" charset="0"/>
                <a:ea typeface="ＭＳ Ｐゴシック" pitchFamily="-101" charset="-128"/>
                <a:cs typeface="ＭＳ Ｐゴシック" pitchFamily="-101" charset="-128"/>
              </a:rPr>
              <a:t>built-in logic </a:t>
            </a:r>
            <a:r>
              <a:rPr lang="en-US" dirty="0">
                <a:latin typeface="Arial" pitchFamily="-101" charset="0"/>
                <a:ea typeface="ＭＳ Ｐゴシック" pitchFamily="-101" charset="-128"/>
                <a:cs typeface="ＭＳ Ｐゴシック" pitchFamily="-101" charset="-128"/>
              </a:rPr>
              <a:t>to guide you through the </a:t>
            </a:r>
            <a:r>
              <a:rPr lang="en-US" dirty="0" smtClean="0">
                <a:latin typeface="Arial" pitchFamily="-101" charset="0"/>
                <a:ea typeface="ＭＳ Ｐゴシック" pitchFamily="-101" charset="-128"/>
                <a:cs typeface="ＭＳ Ｐゴシック" pitchFamily="-101" charset="-128"/>
              </a:rPr>
              <a:t>process</a:t>
            </a:r>
            <a:r>
              <a:rPr lang="en-US" baseline="0" dirty="0" smtClean="0">
                <a:latin typeface="Arial" pitchFamily="-101" charset="0"/>
                <a:ea typeface="ＭＳ Ｐゴシック" pitchFamily="-101" charset="-128"/>
                <a:cs typeface="ＭＳ Ｐゴシック" pitchFamily="-101" charset="-128"/>
              </a:rPr>
              <a:t> that can skip over areas that are not applicable to you.  Also, o</a:t>
            </a:r>
            <a:r>
              <a:rPr lang="en-US" dirty="0" smtClean="0">
                <a:latin typeface="Arial" pitchFamily="-101" charset="0"/>
                <a:ea typeface="ＭＳ Ｐゴシック" pitchFamily="-101" charset="-128"/>
                <a:cs typeface="ＭＳ Ｐゴシック" pitchFamily="-101" charset="-128"/>
              </a:rPr>
              <a:t>nce the</a:t>
            </a:r>
            <a:r>
              <a:rPr lang="en-US" baseline="0" dirty="0" smtClean="0">
                <a:latin typeface="Arial" pitchFamily="-101" charset="0"/>
                <a:ea typeface="ＭＳ Ｐゴシック" pitchFamily="-101" charset="-128"/>
                <a:cs typeface="ＭＳ Ｐゴシック" pitchFamily="-101" charset="-128"/>
              </a:rPr>
              <a:t> application is</a:t>
            </a:r>
            <a:r>
              <a:rPr lang="en-US" dirty="0" smtClean="0">
                <a:latin typeface="Arial" pitchFamily="-101" charset="0"/>
                <a:ea typeface="ＭＳ Ｐゴシック" pitchFamily="-101" charset="-128"/>
                <a:cs typeface="ＭＳ Ｐゴシック" pitchFamily="-101" charset="-128"/>
              </a:rPr>
              <a:t> submitted, you can check the</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status online and make corrections or updates if necessary.</a:t>
            </a:r>
            <a:endParaRPr lang="en-US" baseline="0" dirty="0" smtClean="0">
              <a:latin typeface="Arial" pitchFamily="-101" charset="0"/>
              <a:ea typeface="ＭＳ Ｐゴシック" pitchFamily="-101" charset="-128"/>
              <a:cs typeface="ＭＳ Ｐゴシック" pitchFamily="-101" charset="-128"/>
            </a:endParaRPr>
          </a:p>
          <a:p>
            <a:endParaRPr lang="en-US" baseline="0"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Keep track of the FAFSA filing</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deadlines for all of</a:t>
            </a:r>
            <a:r>
              <a:rPr lang="en-US" baseline="0" dirty="0" smtClean="0">
                <a:latin typeface="Arial" pitchFamily="-101" charset="0"/>
                <a:ea typeface="ＭＳ Ｐゴシック" pitchFamily="-101" charset="-128"/>
                <a:cs typeface="ＭＳ Ｐゴシック" pitchFamily="-101" charset="-128"/>
              </a:rPr>
              <a:t> your prospective colleges</a:t>
            </a:r>
            <a:r>
              <a:rPr lang="en-US" dirty="0" smtClean="0">
                <a:latin typeface="Arial" pitchFamily="-101" charset="0"/>
                <a:ea typeface="ＭＳ Ｐゴシック" pitchFamily="-101" charset="-128"/>
                <a:cs typeface="ＭＳ Ｐゴシック" pitchFamily="-101" charset="-128"/>
              </a:rPr>
              <a:t> and</a:t>
            </a:r>
            <a:r>
              <a:rPr lang="en-US" baseline="0" dirty="0" smtClean="0">
                <a:latin typeface="Arial" pitchFamily="-101" charset="0"/>
                <a:ea typeface="ＭＳ Ｐゴシック" pitchFamily="-101" charset="-128"/>
                <a:cs typeface="ＭＳ Ｐゴシック" pitchFamily="-101" charset="-128"/>
              </a:rPr>
              <a:t> be sure to </a:t>
            </a:r>
            <a:r>
              <a:rPr lang="en-US" dirty="0" smtClean="0">
                <a:latin typeface="Arial" pitchFamily="-101" charset="0"/>
                <a:ea typeface="ＭＳ Ｐゴシック" pitchFamily="-101" charset="-128"/>
                <a:cs typeface="ＭＳ Ｐゴシック" pitchFamily="-101" charset="-128"/>
              </a:rPr>
              <a:t>have completed the FAFSA before the earliest due date.</a:t>
            </a:r>
          </a:p>
          <a:p>
            <a:endParaRPr lang="en-US" dirty="0">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p:txBody>
      </p:sp>
      <p:sp>
        <p:nvSpPr>
          <p:cNvPr id="86020" name="Slide Number Placeholder 3"/>
          <p:cNvSpPr>
            <a:spLocks noGrp="1"/>
          </p:cNvSpPr>
          <p:nvPr>
            <p:ph type="sldNum" sz="quarter" idx="5"/>
          </p:nvPr>
        </p:nvSpPr>
        <p:spPr>
          <a:noFill/>
        </p:spPr>
        <p:txBody>
          <a:bodyPr/>
          <a:lstStyle/>
          <a:p>
            <a:pPr defTabSz="915893"/>
            <a:fld id="{4427BE40-0150-6846-8C2B-42E359720A83}" type="slidenum">
              <a:rPr lang="en-US"/>
              <a:pPr defTabSz="915893"/>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pPr eaLnBrk="1" hangingPunct="1"/>
            <a:r>
              <a:rPr lang="en-US" dirty="0" smtClean="0">
                <a:latin typeface="Arial" pitchFamily="-101" charset="0"/>
                <a:ea typeface="ＭＳ Ｐゴシック" pitchFamily="-101" charset="-128"/>
                <a:cs typeface="ＭＳ Ｐゴシック" pitchFamily="-101" charset="-128"/>
              </a:rPr>
              <a:t>Here is a screen shot of the FAFSA website so you know where to go.</a:t>
            </a:r>
          </a:p>
          <a:p>
            <a:pPr eaLnBrk="1" hangingPunct="1"/>
            <a:endParaRPr lang="en-US" dirty="0" smtClean="0">
              <a:latin typeface="Arial" pitchFamily="-101" charset="0"/>
              <a:ea typeface="ＭＳ Ｐゴシック" pitchFamily="-101" charset="-128"/>
              <a:cs typeface="ＭＳ Ｐゴシック" pitchFamily="-101" charset="-128"/>
            </a:endParaRPr>
          </a:p>
          <a:p>
            <a:pPr eaLnBrk="1" hangingPunct="1"/>
            <a:r>
              <a:rPr lang="en-US" dirty="0" smtClean="0">
                <a:latin typeface="Arial" pitchFamily="-101" charset="0"/>
                <a:ea typeface="ＭＳ Ｐゴシック" pitchFamily="-101" charset="-128"/>
                <a:cs typeface="ＭＳ Ｐゴシック" pitchFamily="-101" charset="-128"/>
              </a:rPr>
              <a:t>We recommend that ALL </a:t>
            </a:r>
            <a:r>
              <a:rPr lang="en-US" dirty="0">
                <a:latin typeface="Arial" pitchFamily="-101" charset="0"/>
                <a:ea typeface="ＭＳ Ｐゴシック" pitchFamily="-101" charset="-128"/>
                <a:cs typeface="ＭＳ Ｐゴシック" pitchFamily="-101" charset="-128"/>
              </a:rPr>
              <a:t>students should complete the FAFSA.  Again, FAFSA stands for the FREE Application for Federal Student Aid</a:t>
            </a:r>
            <a:r>
              <a:rPr lang="en-US" dirty="0" smtClean="0">
                <a:latin typeface="Arial" pitchFamily="-101" charset="0"/>
                <a:ea typeface="ＭＳ Ｐゴシック" pitchFamily="-101" charset="-128"/>
                <a:cs typeface="ＭＳ Ｐゴシック" pitchFamily="-101" charset="-128"/>
              </a:rPr>
              <a:t>.</a:t>
            </a:r>
            <a:endParaRPr lang="en-US" dirty="0">
              <a:latin typeface="Arial" pitchFamily="-101" charset="0"/>
              <a:ea typeface="ＭＳ Ｐゴシック" pitchFamily="-101" charset="-128"/>
              <a:cs typeface="ＭＳ Ｐゴシック" pitchFamily="-101" charset="-128"/>
            </a:endParaRPr>
          </a:p>
        </p:txBody>
      </p:sp>
      <p:sp>
        <p:nvSpPr>
          <p:cNvPr id="83972" name="Slide Number Placeholder 3"/>
          <p:cNvSpPr>
            <a:spLocks noGrp="1"/>
          </p:cNvSpPr>
          <p:nvPr>
            <p:ph type="sldNum" sz="quarter" idx="5"/>
          </p:nvPr>
        </p:nvSpPr>
        <p:spPr>
          <a:noFill/>
        </p:spPr>
        <p:txBody>
          <a:bodyPr/>
          <a:lstStyle/>
          <a:p>
            <a:pPr defTabSz="915893"/>
            <a:fld id="{7DF20837-49C3-2744-8526-72D55A99AC5F}" type="slidenum">
              <a:rPr lang="en-US"/>
              <a:pPr defTabSz="915893"/>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pPr defTabSz="914306">
              <a:defRPr/>
            </a:pPr>
            <a:r>
              <a:rPr lang="en-US" dirty="0" smtClean="0">
                <a:latin typeface="Arial" pitchFamily="-101" charset="0"/>
                <a:ea typeface="ＭＳ Ｐゴシック" pitchFamily="-101" charset="-128"/>
                <a:cs typeface="ＭＳ Ｐゴシック" pitchFamily="-101" charset="-128"/>
              </a:rPr>
              <a:t>Prior to filing the FAFSA, we recommend that the student and one</a:t>
            </a:r>
            <a:r>
              <a:rPr lang="en-US" baseline="0" dirty="0" smtClean="0">
                <a:latin typeface="Arial" pitchFamily="-101" charset="0"/>
                <a:ea typeface="ＭＳ Ｐゴシック" pitchFamily="-101" charset="-128"/>
                <a:cs typeface="ＭＳ Ｐゴシック" pitchFamily="-101" charset="-128"/>
              </a:rPr>
              <a:t> of their</a:t>
            </a:r>
            <a:r>
              <a:rPr lang="en-US" dirty="0" smtClean="0">
                <a:latin typeface="Arial" pitchFamily="-101" charset="0"/>
                <a:ea typeface="ＭＳ Ｐゴシック" pitchFamily="-101" charset="-128"/>
                <a:cs typeface="ＭＳ Ｐゴシック" pitchFamily="-101" charset="-128"/>
              </a:rPr>
              <a:t> parents apply for the Federal Student Aid ID (FSA ID) online</a:t>
            </a:r>
            <a:r>
              <a:rPr lang="en-US" baseline="0" dirty="0" smtClean="0">
                <a:latin typeface="Arial" pitchFamily="-101" charset="0"/>
                <a:ea typeface="ＭＳ Ｐゴシック" pitchFamily="-101" charset="-128"/>
                <a:cs typeface="ＭＳ Ｐゴシック" pitchFamily="-101" charset="-128"/>
              </a:rPr>
              <a:t> at </a:t>
            </a:r>
            <a:r>
              <a:rPr lang="en-US" baseline="0" dirty="0" err="1" smtClean="0">
                <a:latin typeface="Arial" pitchFamily="-101" charset="0"/>
                <a:ea typeface="ＭＳ Ｐゴシック" pitchFamily="-101" charset="-128"/>
                <a:cs typeface="ＭＳ Ｐゴシック" pitchFamily="-101" charset="-128"/>
              </a:rPr>
              <a:t>FSAID.ed.gov</a:t>
            </a:r>
            <a:r>
              <a:rPr lang="en-US" baseline="0" dirty="0" smtClean="0">
                <a:latin typeface="Arial" pitchFamily="-101" charset="0"/>
                <a:ea typeface="ＭＳ Ｐゴシック" pitchFamily="-101" charset="-128"/>
                <a:cs typeface="ＭＳ Ｐゴシック" pitchFamily="-101" charset="-128"/>
              </a:rPr>
              <a:t>.</a:t>
            </a:r>
          </a:p>
          <a:p>
            <a:pPr defTabSz="914306">
              <a:defRPr/>
            </a:pPr>
            <a:endParaRPr lang="en-US" baseline="0" dirty="0" smtClean="0">
              <a:latin typeface="Arial" pitchFamily="-101" charset="0"/>
              <a:ea typeface="ＭＳ Ｐゴシック" pitchFamily="-101" charset="-128"/>
              <a:cs typeface="ＭＳ Ｐゴシック" pitchFamily="-101" charset="-128"/>
            </a:endParaRPr>
          </a:p>
          <a:p>
            <a:pPr defTabSz="914306">
              <a:defRPr/>
            </a:pPr>
            <a:r>
              <a:rPr lang="en-US" baseline="0" dirty="0" smtClean="0">
                <a:latin typeface="Arial" pitchFamily="-101" charset="0"/>
                <a:ea typeface="ＭＳ Ｐゴシック" pitchFamily="-101" charset="-128"/>
                <a:cs typeface="ＭＳ Ｐゴシック" pitchFamily="-101" charset="-128"/>
              </a:rPr>
              <a:t>As part of the</a:t>
            </a:r>
            <a:r>
              <a:rPr lang="en-US" baseline="0" dirty="0" smtClean="0"/>
              <a:t> FSA ID</a:t>
            </a:r>
            <a:r>
              <a:rPr lang="en-US" dirty="0" smtClean="0"/>
              <a:t> application,</a:t>
            </a:r>
            <a:r>
              <a:rPr lang="en-US" baseline="0" dirty="0" smtClean="0"/>
              <a:t> the student and parent will each create a </a:t>
            </a:r>
            <a:r>
              <a:rPr lang="en-US" dirty="0" smtClean="0"/>
              <a:t>username and password </a:t>
            </a:r>
            <a:r>
              <a:rPr lang="en-US" baseline="0" dirty="0" smtClean="0"/>
              <a:t>to replace the use of</a:t>
            </a:r>
            <a:r>
              <a:rPr lang="en-US" dirty="0" smtClean="0"/>
              <a:t> personal information and</a:t>
            </a:r>
            <a:r>
              <a:rPr lang="en-US" baseline="0" dirty="0" smtClean="0"/>
              <a:t> to electronically </a:t>
            </a:r>
            <a:r>
              <a:rPr lang="en-US" dirty="0" smtClean="0"/>
              <a:t>sign the student’s FAFSA.</a:t>
            </a:r>
            <a:r>
              <a:rPr lang="en-US" baseline="0" dirty="0" smtClean="0"/>
              <a:t>  If either the student or parent have filed a FAFSA before and have a PIN number, </a:t>
            </a:r>
            <a:r>
              <a:rPr lang="en-US" baseline="0" dirty="0" smtClean="0">
                <a:latin typeface="Arial" pitchFamily="-101" charset="0"/>
                <a:ea typeface="ＭＳ Ｐゴシック" pitchFamily="-101" charset="-128"/>
                <a:cs typeface="ＭＳ Ｐゴシック" pitchFamily="-101" charset="-128"/>
              </a:rPr>
              <a:t>this new process will require them to establish an FSA ID to replace their PIN.</a:t>
            </a:r>
            <a:endParaRPr lang="en-US" dirty="0" smtClean="0">
              <a:latin typeface="Arial" pitchFamily="-101" charset="0"/>
              <a:ea typeface="ＭＳ Ｐゴシック" pitchFamily="-101" charset="-128"/>
              <a:cs typeface="ＭＳ Ｐゴシック" pitchFamily="-101" charset="-128"/>
            </a:endParaRPr>
          </a:p>
          <a:p>
            <a:pPr eaLnBrk="1" hangingPunct="1"/>
            <a:endParaRPr lang="en-US" dirty="0" smtClean="0">
              <a:latin typeface="Arial" pitchFamily="-101" charset="0"/>
              <a:ea typeface="ＭＳ Ｐゴシック" pitchFamily="-101" charset="-128"/>
              <a:cs typeface="ＭＳ Ｐゴシック" pitchFamily="-101" charset="-128"/>
            </a:endParaRPr>
          </a:p>
          <a:p>
            <a:pPr eaLnBrk="1" hangingPunct="1"/>
            <a:r>
              <a:rPr lang="en-US" dirty="0" smtClean="0">
                <a:latin typeface="Arial" pitchFamily="-101" charset="0"/>
                <a:ea typeface="ＭＳ Ｐゴシック" pitchFamily="-101" charset="-128"/>
                <a:cs typeface="ＭＳ Ｐゴシック" pitchFamily="-101" charset="-128"/>
              </a:rPr>
              <a:t>If a parent does not have a valid social security number, they</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will not be able to apply for the FSA ID.  Instead, the parent will need to print a</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signature page at the end of the student’s FAFSA application to sign and mail to Federal Student Aid processing.  The</a:t>
            </a:r>
            <a:r>
              <a:rPr lang="en-US" baseline="0" dirty="0" smtClean="0">
                <a:latin typeface="Arial" pitchFamily="-101" charset="0"/>
                <a:ea typeface="ＭＳ Ｐゴシック" pitchFamily="-101" charset="-128"/>
                <a:cs typeface="ＭＳ Ｐゴシック" pitchFamily="-101" charset="-128"/>
              </a:rPr>
              <a:t> mailing </a:t>
            </a:r>
            <a:r>
              <a:rPr lang="en-US" dirty="0" smtClean="0">
                <a:latin typeface="Arial" pitchFamily="-101" charset="0"/>
                <a:ea typeface="ＭＳ Ｐゴシック" pitchFamily="-101" charset="-128"/>
                <a:cs typeface="ＭＳ Ｐゴシック" pitchFamily="-101" charset="-128"/>
              </a:rPr>
              <a:t>address is listed on the FAFSA signature page.</a:t>
            </a:r>
          </a:p>
          <a:p>
            <a:pPr eaLnBrk="1" hangingPunct="1"/>
            <a:endParaRPr lang="en-US" dirty="0" smtClean="0">
              <a:latin typeface="Arial" pitchFamily="-101" charset="0"/>
              <a:ea typeface="ＭＳ Ｐゴシック" pitchFamily="-101" charset="-128"/>
              <a:cs typeface="ＭＳ Ｐゴシック" pitchFamily="-101" charset="-128"/>
            </a:endParaRPr>
          </a:p>
          <a:p>
            <a:pPr eaLnBrk="1" hangingPunct="1"/>
            <a:r>
              <a:rPr lang="en-US" dirty="0" smtClean="0">
                <a:latin typeface="Arial" pitchFamily="-101" charset="0"/>
                <a:ea typeface="ＭＳ Ｐゴシック" pitchFamily="-101" charset="-128"/>
                <a:cs typeface="ＭＳ Ｐゴシック" pitchFamily="-101" charset="-128"/>
              </a:rPr>
              <a:t>Here</a:t>
            </a:r>
            <a:r>
              <a:rPr lang="en-US" baseline="0" dirty="0" smtClean="0">
                <a:latin typeface="Arial" pitchFamily="-101" charset="0"/>
                <a:ea typeface="ＭＳ Ｐゴシック" pitchFamily="-101" charset="-128"/>
                <a:cs typeface="ＭＳ Ｐゴシック" pitchFamily="-101" charset="-128"/>
              </a:rPr>
              <a:t> are some quick tips to help make the FSA ID application process easier</a:t>
            </a:r>
            <a:r>
              <a:rPr lang="en-US" dirty="0" smtClean="0">
                <a:latin typeface="Arial" pitchFamily="-101" charset="0"/>
                <a:ea typeface="ＭＳ Ｐゴシック" pitchFamily="-101" charset="-128"/>
                <a:cs typeface="ＭＳ Ｐゴシック" pitchFamily="-101" charset="-128"/>
              </a:rPr>
              <a:t>:</a:t>
            </a:r>
          </a:p>
          <a:p>
            <a:pPr eaLnBrk="1" hangingPunct="1"/>
            <a:endParaRPr lang="en-US" dirty="0" smtClean="0">
              <a:latin typeface="Arial" pitchFamily="-101" charset="0"/>
              <a:ea typeface="ＭＳ Ｐゴシック" pitchFamily="-101" charset="-128"/>
              <a:cs typeface="ＭＳ Ｐゴシック" pitchFamily="-101" charset="-128"/>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latin typeface="Arial" pitchFamily="-101" charset="0"/>
                <a:ea typeface="ＭＳ Ｐゴシック" pitchFamily="-101" charset="-128"/>
                <a:cs typeface="ＭＳ Ｐゴシック" pitchFamily="-101" charset="-128"/>
              </a:rPr>
              <a:t>Parents and students should each</a:t>
            </a:r>
            <a:r>
              <a:rPr lang="en-US" baseline="0" dirty="0" smtClean="0">
                <a:latin typeface="Arial" pitchFamily="-101" charset="0"/>
                <a:ea typeface="ＭＳ Ｐゴシック" pitchFamily="-101" charset="-128"/>
                <a:cs typeface="ＭＳ Ｐゴシック" pitchFamily="-101" charset="-128"/>
              </a:rPr>
              <a:t> create their own FSA IDs</a:t>
            </a:r>
            <a:r>
              <a:rPr lang="en-US" dirty="0" smtClean="0">
                <a:latin typeface="Arial" pitchFamily="-101" charset="0"/>
                <a:ea typeface="ＭＳ Ｐゴシック" pitchFamily="-101" charset="-128"/>
                <a:cs typeface="ＭＳ Ｐゴシック" pitchFamily="-101" charset="-128"/>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latin typeface="Arial" pitchFamily="-101" charset="0"/>
                <a:ea typeface="ＭＳ Ｐゴシック" pitchFamily="-101" charset="-128"/>
                <a:cs typeface="ＭＳ Ｐゴシック" pitchFamily="-101" charset="-128"/>
              </a:rPr>
              <a:t>Students</a:t>
            </a:r>
            <a:r>
              <a:rPr lang="en-US" baseline="0" dirty="0" smtClean="0">
                <a:latin typeface="Arial" pitchFamily="-101" charset="0"/>
                <a:ea typeface="ＭＳ Ｐゴシック" pitchFamily="-101" charset="-128"/>
                <a:cs typeface="ＭＳ Ｐゴシック" pitchFamily="-101" charset="-128"/>
              </a:rPr>
              <a:t> and parents</a:t>
            </a:r>
            <a:r>
              <a:rPr lang="en-US" dirty="0" smtClean="0">
                <a:latin typeface="Arial" pitchFamily="-101" charset="0"/>
                <a:ea typeface="ＭＳ Ｐゴシック" pitchFamily="-101" charset="-128"/>
                <a:cs typeface="ＭＳ Ｐゴシック" pitchFamily="-101" charset="-128"/>
              </a:rPr>
              <a:t> cannot share the same email address to create their FSA</a:t>
            </a:r>
            <a:r>
              <a:rPr lang="en-US" baseline="0" dirty="0" smtClean="0">
                <a:latin typeface="Arial" pitchFamily="-101" charset="0"/>
                <a:ea typeface="ＭＳ Ｐゴシック" pitchFamily="-101" charset="-128"/>
                <a:cs typeface="ＭＳ Ｐゴシック" pitchFamily="-101" charset="-128"/>
              </a:rPr>
              <a:t> IDs.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latin typeface="Arial" pitchFamily="-101" charset="0"/>
                <a:ea typeface="ＭＳ Ｐゴシック" pitchFamily="-101" charset="-128"/>
                <a:cs typeface="ＭＳ Ｐゴシック" pitchFamily="-101" charset="-128"/>
              </a:rPr>
              <a:t>Students and parents should have access to their email accounts when creating the FSA ID.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latin typeface="Arial" pitchFamily="-101" charset="0"/>
                <a:ea typeface="ＭＳ Ｐゴシック" pitchFamily="-101" charset="-128"/>
                <a:cs typeface="ＭＳ Ｐゴシック" pitchFamily="-101" charset="-128"/>
              </a:rPr>
              <a:t>Read the FAQ portion of the FSA ID website if you get</a:t>
            </a:r>
            <a:r>
              <a:rPr lang="en-US" baseline="0" dirty="0" smtClean="0">
                <a:latin typeface="Arial" pitchFamily="-101" charset="0"/>
                <a:ea typeface="ＭＳ Ｐゴシック" pitchFamily="-101" charset="-128"/>
                <a:cs typeface="ＭＳ Ｐゴシック" pitchFamily="-101" charset="-128"/>
              </a:rPr>
              <a:t> stuck or confused by any part of the process.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latin typeface="Arial" pitchFamily="-101" charset="0"/>
                <a:ea typeface="ＭＳ Ｐゴシック" pitchFamily="-101" charset="-128"/>
                <a:cs typeface="ＭＳ Ｐゴシック" pitchFamily="-101" charset="-128"/>
              </a:rPr>
              <a:t>Click on the symbols to the right of the challenge questions to carefully review the required parameters.</a:t>
            </a:r>
          </a:p>
          <a:p>
            <a:pPr marL="171450" indent="-171450" eaLnBrk="1" hangingPunct="1">
              <a:buFontTx/>
              <a:buChar char="-"/>
            </a:pPr>
            <a:r>
              <a:rPr lang="en-US" dirty="0" smtClean="0">
                <a:latin typeface="Arial" pitchFamily="-101" charset="0"/>
                <a:ea typeface="ＭＳ Ｐゴシック" pitchFamily="-101" charset="-128"/>
                <a:cs typeface="ＭＳ Ｐゴシック" pitchFamily="-101" charset="-128"/>
              </a:rPr>
              <a:t>Use cheat sheets, such as those provide by HESC,</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to record all important information including</a:t>
            </a:r>
            <a:r>
              <a:rPr lang="en-US" baseline="0" dirty="0" smtClean="0">
                <a:latin typeface="Arial" pitchFamily="-101" charset="0"/>
                <a:ea typeface="ＭＳ Ｐゴシック" pitchFamily="-101" charset="-128"/>
                <a:cs typeface="ＭＳ Ｐゴシック" pitchFamily="-101" charset="-128"/>
              </a:rPr>
              <a:t>:</a:t>
            </a:r>
            <a:r>
              <a:rPr lang="en-US" dirty="0" smtClean="0">
                <a:latin typeface="Arial" pitchFamily="-101" charset="0"/>
                <a:ea typeface="ＭＳ Ｐゴシック" pitchFamily="-101" charset="-128"/>
                <a:cs typeface="ＭＳ Ｐゴシック" pitchFamily="-101" charset="-128"/>
              </a:rPr>
              <a:t> FSA IDs, FAFSA Key, and the student’s HESC TAP Username and PIN number.   </a:t>
            </a:r>
            <a:endParaRPr lang="en-US" dirty="0">
              <a:latin typeface="Arial" pitchFamily="-101" charset="0"/>
              <a:ea typeface="ＭＳ Ｐゴシック" pitchFamily="-101" charset="-128"/>
              <a:cs typeface="ＭＳ Ｐゴシック" pitchFamily="-101" charset="-128"/>
            </a:endParaRPr>
          </a:p>
        </p:txBody>
      </p:sp>
      <p:sp>
        <p:nvSpPr>
          <p:cNvPr id="84996" name="Slide Number Placeholder 3"/>
          <p:cNvSpPr>
            <a:spLocks noGrp="1"/>
          </p:cNvSpPr>
          <p:nvPr>
            <p:ph type="sldNum" sz="quarter" idx="5"/>
          </p:nvPr>
        </p:nvSpPr>
        <p:spPr>
          <a:noFill/>
        </p:spPr>
        <p:txBody>
          <a:bodyPr/>
          <a:lstStyle/>
          <a:p>
            <a:pPr defTabSz="915893"/>
            <a:fld id="{9A71D339-A885-D044-9670-D11A3F4E83D8}" type="slidenum">
              <a:rPr lang="en-US"/>
              <a:pPr defTabSz="915893"/>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701676" y="4416425"/>
            <a:ext cx="5607050" cy="4183063"/>
          </a:xfrm>
          <a:prstGeom prst="rect">
            <a:avLst/>
          </a:prstGeom>
          <a:noFill/>
          <a:ln>
            <a:miter lim="800000"/>
            <a:headEnd/>
            <a:tailEnd/>
          </a:ln>
        </p:spPr>
        <p:txBody>
          <a:bodyPr lIns="91430" tIns="45716" rIns="91430" bIns="45716">
            <a:prstTxWarp prst="textNoShape">
              <a:avLst/>
            </a:prstTxWarp>
          </a:bodyPr>
          <a:lstStyle/>
          <a:p>
            <a:r>
              <a:rPr lang="en-US" dirty="0" smtClean="0">
                <a:latin typeface="Arial" pitchFamily="-101" charset="0"/>
                <a:ea typeface="ＭＳ Ｐゴシック" pitchFamily="-101" charset="-128"/>
                <a:cs typeface="ＭＳ Ｐゴシック" pitchFamily="-101" charset="-128"/>
              </a:rPr>
              <a:t>In preparation for filing</a:t>
            </a:r>
            <a:r>
              <a:rPr lang="en-US" baseline="0" dirty="0" smtClean="0">
                <a:latin typeface="Arial" pitchFamily="-101" charset="0"/>
                <a:ea typeface="ＭＳ Ｐゴシック" pitchFamily="-101" charset="-128"/>
                <a:cs typeface="ＭＳ Ｐゴシック" pitchFamily="-101" charset="-128"/>
              </a:rPr>
              <a:t> the FAFSA, s</a:t>
            </a:r>
            <a:r>
              <a:rPr lang="en-US" dirty="0" smtClean="0">
                <a:latin typeface="Arial" pitchFamily="-101" charset="0"/>
                <a:ea typeface="ＭＳ Ｐゴシック" pitchFamily="-101" charset="-128"/>
                <a:cs typeface="ＭＳ Ｐゴシック" pitchFamily="-101" charset="-128"/>
              </a:rPr>
              <a:t>tudents and parents should</a:t>
            </a:r>
            <a:r>
              <a:rPr lang="en-US" baseline="0" dirty="0" smtClean="0">
                <a:latin typeface="Arial" pitchFamily="-101" charset="0"/>
                <a:ea typeface="ＭＳ Ｐゴシック" pitchFamily="-101" charset="-128"/>
                <a:cs typeface="ＭＳ Ｐゴシック" pitchFamily="-101" charset="-128"/>
              </a:rPr>
              <a:t> try to a</a:t>
            </a:r>
            <a:r>
              <a:rPr lang="en-US" dirty="0" smtClean="0">
                <a:latin typeface="Arial" pitchFamily="-101" charset="0"/>
                <a:ea typeface="ＭＳ Ｐゴシック" pitchFamily="-101" charset="-128"/>
                <a:cs typeface="ＭＳ Ｐゴシック" pitchFamily="-101" charset="-128"/>
              </a:rPr>
              <a:t>ssemble all of the information needed</a:t>
            </a:r>
            <a:r>
              <a:rPr lang="en-US" baseline="0" dirty="0" smtClean="0">
                <a:latin typeface="Arial" pitchFamily="-101" charset="0"/>
                <a:ea typeface="ＭＳ Ｐゴシック" pitchFamily="-101" charset="-128"/>
                <a:cs typeface="ＭＳ Ｐゴシック" pitchFamily="-101" charset="-128"/>
              </a:rPr>
              <a:t> to complete the application successfully.</a:t>
            </a:r>
            <a:endParaRPr lang="en-US" dirty="0" smtClean="0">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a:p>
            <a:r>
              <a:rPr lang="en-US" dirty="0">
                <a:latin typeface="Arial" pitchFamily="-101" charset="0"/>
                <a:ea typeface="ＭＳ Ｐゴシック" pitchFamily="-101" charset="-128"/>
                <a:cs typeface="ＭＳ Ｐゴシック" pitchFamily="-101" charset="-128"/>
              </a:rPr>
              <a:t>The first</a:t>
            </a:r>
            <a:r>
              <a:rPr lang="en-US" dirty="0" smtClean="0">
                <a:latin typeface="Arial" pitchFamily="-101" charset="0"/>
                <a:ea typeface="ＭＳ Ｐゴシック" pitchFamily="-101" charset="-128"/>
                <a:cs typeface="ＭＳ Ｐゴシック" pitchFamily="-101" charset="-128"/>
              </a:rPr>
              <a:t> few sections </a:t>
            </a:r>
            <a:r>
              <a:rPr lang="en-US" dirty="0">
                <a:latin typeface="Arial" pitchFamily="-101" charset="0"/>
                <a:ea typeface="ＭＳ Ｐゴシック" pitchFamily="-101" charset="-128"/>
                <a:cs typeface="ＭＳ Ｐゴシック" pitchFamily="-101" charset="-128"/>
              </a:rPr>
              <a:t>of the online FAFSA is completed by the student</a:t>
            </a:r>
            <a:r>
              <a:rPr lang="en-US" dirty="0" smtClean="0">
                <a:latin typeface="Arial" pitchFamily="-101" charset="0"/>
                <a:ea typeface="ＭＳ Ｐゴシック" pitchFamily="-101" charset="-128"/>
                <a:cs typeface="ＭＳ Ｐゴシック" pitchFamily="-101" charset="-128"/>
              </a:rPr>
              <a:t> and contains</a:t>
            </a:r>
            <a:r>
              <a:rPr lang="en-US" baseline="0" dirty="0" smtClean="0">
                <a:latin typeface="Arial" pitchFamily="-101" charset="0"/>
                <a:ea typeface="ＭＳ Ｐゴシック" pitchFamily="-101" charset="-128"/>
                <a:cs typeface="ＭＳ Ｐゴシック" pitchFamily="-101" charset="-128"/>
              </a:rPr>
              <a:t> the following</a:t>
            </a:r>
            <a:r>
              <a:rPr lang="en-US" dirty="0" smtClean="0">
                <a:latin typeface="Arial" pitchFamily="-101" charset="0"/>
                <a:ea typeface="ＭＳ Ｐゴシック" pitchFamily="-101" charset="-128"/>
                <a:cs typeface="ＭＳ Ｐゴシック" pitchFamily="-101" charset="-128"/>
              </a:rPr>
              <a:t>:</a:t>
            </a:r>
          </a:p>
          <a:p>
            <a:endParaRPr lang="en-US" dirty="0" smtClean="0">
              <a:latin typeface="Arial" pitchFamily="-101" charset="0"/>
              <a:ea typeface="ＭＳ Ｐゴシック" pitchFamily="-101" charset="-128"/>
              <a:cs typeface="ＭＳ Ｐゴシック" pitchFamily="-101" charset="-128"/>
            </a:endParaRPr>
          </a:p>
          <a:p>
            <a:pPr>
              <a:buFontTx/>
              <a:buChar char="•"/>
            </a:pPr>
            <a:r>
              <a:rPr lang="en-US" dirty="0" smtClean="0">
                <a:latin typeface="Arial" pitchFamily="-101" charset="0"/>
                <a:ea typeface="ＭＳ Ｐゴシック" pitchFamily="-101" charset="-128"/>
                <a:cs typeface="ＭＳ Ｐゴシック" pitchFamily="-101" charset="-128"/>
              </a:rPr>
              <a:t> The Student</a:t>
            </a:r>
            <a:r>
              <a:rPr lang="en-US" baseline="0" dirty="0" smtClean="0">
                <a:latin typeface="Arial" pitchFamily="-101" charset="0"/>
                <a:ea typeface="ＭＳ Ｐゴシック" pitchFamily="-101" charset="-128"/>
                <a:cs typeface="ＭＳ Ｐゴシック" pitchFamily="-101" charset="-128"/>
              </a:rPr>
              <a:t> Information</a:t>
            </a:r>
            <a:r>
              <a:rPr lang="en-US" dirty="0" smtClean="0">
                <a:latin typeface="Arial" pitchFamily="-101" charset="0"/>
                <a:ea typeface="ＭＳ Ｐゴシック" pitchFamily="-101" charset="-128"/>
                <a:cs typeface="ＭＳ Ｐゴシック" pitchFamily="-101" charset="-128"/>
              </a:rPr>
              <a:t> and</a:t>
            </a:r>
            <a:r>
              <a:rPr lang="en-US" baseline="0" dirty="0" smtClean="0">
                <a:latin typeface="Arial" pitchFamily="-101" charset="0"/>
                <a:ea typeface="ＭＳ Ｐゴシック" pitchFamily="-101" charset="-128"/>
                <a:cs typeface="ＭＳ Ｐゴシック" pitchFamily="-101" charset="-128"/>
              </a:rPr>
              <a:t> Eligibility Section is where students provide demographic information and answer basic eligibility questions.  This includes questions about their </a:t>
            </a:r>
            <a:r>
              <a:rPr lang="en-US" dirty="0" smtClean="0"/>
              <a:t>address, email, name of high school, citizenship, Selective Service Registration, and other eligibility status questions.</a:t>
            </a:r>
            <a:endParaRPr lang="en-US" baseline="0" dirty="0" smtClean="0">
              <a:latin typeface="Arial" pitchFamily="-101" charset="0"/>
              <a:ea typeface="ＭＳ Ｐゴシック" pitchFamily="-101" charset="-128"/>
              <a:cs typeface="ＭＳ Ｐゴシック" pitchFamily="-101" charset="-128"/>
            </a:endParaRPr>
          </a:p>
          <a:p>
            <a:pPr>
              <a:buFontTx/>
              <a:buNone/>
            </a:pPr>
            <a:endParaRPr lang="en-US" dirty="0" smtClean="0">
              <a:latin typeface="Arial" pitchFamily="-101" charset="0"/>
              <a:ea typeface="ＭＳ Ｐゴシック" pitchFamily="-101" charset="-128"/>
              <a:cs typeface="ＭＳ Ｐゴシック" pitchFamily="-101" charset="-128"/>
            </a:endParaRPr>
          </a:p>
          <a:p>
            <a:pPr>
              <a:buFontTx/>
              <a:buChar char="•"/>
            </a:pPr>
            <a:r>
              <a:rPr lang="en-US" dirty="0" smtClean="0">
                <a:latin typeface="Arial" pitchFamily="-101" charset="0"/>
                <a:ea typeface="ＭＳ Ｐゴシック" pitchFamily="-101" charset="-128"/>
                <a:cs typeface="ＭＳ Ｐゴシック" pitchFamily="-101" charset="-128"/>
              </a:rPr>
              <a:t> The College Information Section</a:t>
            </a:r>
            <a:r>
              <a:rPr lang="en-US" baseline="0" dirty="0" smtClean="0">
                <a:latin typeface="Arial" pitchFamily="-101" charset="0"/>
                <a:ea typeface="ＭＳ Ｐゴシック" pitchFamily="-101" charset="-128"/>
                <a:cs typeface="ＭＳ Ｐゴシック" pitchFamily="-101" charset="-128"/>
              </a:rPr>
              <a:t> is where</a:t>
            </a:r>
            <a:r>
              <a:rPr lang="en-US" dirty="0" smtClean="0">
                <a:latin typeface="Arial" pitchFamily="-101" charset="0"/>
                <a:ea typeface="ＭＳ Ｐゴシック" pitchFamily="-101" charset="-128"/>
                <a:cs typeface="ＭＳ Ｐゴシック" pitchFamily="-101" charset="-128"/>
              </a:rPr>
              <a:t> </a:t>
            </a:r>
            <a:r>
              <a:rPr lang="en-US" dirty="0">
                <a:latin typeface="Arial" pitchFamily="-101" charset="0"/>
                <a:ea typeface="ＭＳ Ｐゴシック" pitchFamily="-101" charset="-128"/>
                <a:cs typeface="ＭＳ Ｐゴシック" pitchFamily="-101" charset="-128"/>
              </a:rPr>
              <a:t>students can enter up to 10 colleges on the FAFSA. </a:t>
            </a:r>
            <a:r>
              <a:rPr lang="en-US" dirty="0" smtClean="0">
                <a:latin typeface="Arial" pitchFamily="-101" charset="0"/>
                <a:ea typeface="ＭＳ Ｐゴシック" pitchFamily="-101" charset="-128"/>
                <a:cs typeface="ＭＳ Ｐゴシック" pitchFamily="-101" charset="-128"/>
              </a:rPr>
              <a:t> Each college </a:t>
            </a:r>
            <a:r>
              <a:rPr lang="en-US" dirty="0">
                <a:latin typeface="Arial" pitchFamily="-101" charset="0"/>
                <a:ea typeface="ＭＳ Ｐゴシック" pitchFamily="-101" charset="-128"/>
                <a:cs typeface="ＭＳ Ｐゴシック" pitchFamily="-101" charset="-128"/>
              </a:rPr>
              <a:t>listed will receive the results of the </a:t>
            </a:r>
            <a:r>
              <a:rPr lang="en-US" dirty="0" smtClean="0">
                <a:latin typeface="Arial" pitchFamily="-101" charset="0"/>
                <a:ea typeface="ＭＳ Ｐゴシック" pitchFamily="-101" charset="-128"/>
                <a:cs typeface="ＭＳ Ｐゴシック" pitchFamily="-101" charset="-128"/>
              </a:rPr>
              <a:t>FAFSA</a:t>
            </a:r>
            <a:r>
              <a:rPr lang="en-US" baseline="0" dirty="0" smtClean="0">
                <a:latin typeface="Arial" pitchFamily="-101" charset="0"/>
                <a:ea typeface="ＭＳ Ｐゴシック" pitchFamily="-101" charset="-128"/>
                <a:cs typeface="ＭＳ Ｐゴシック" pitchFamily="-101" charset="-128"/>
              </a:rPr>
              <a:t> but they will not be able to see the list of other colleges that  the student has applied to</a:t>
            </a:r>
            <a:r>
              <a:rPr lang="en-US" dirty="0" smtClean="0">
                <a:latin typeface="Arial" pitchFamily="-101" charset="0"/>
                <a:ea typeface="ＭＳ Ｐゴシック" pitchFamily="-101" charset="-128"/>
                <a:cs typeface="ＭＳ Ｐゴシック" pitchFamily="-101" charset="-128"/>
              </a:rPr>
              <a:t>. </a:t>
            </a:r>
            <a:r>
              <a:rPr lang="en-US" baseline="0" dirty="0" smtClean="0">
                <a:latin typeface="Arial" pitchFamily="-101" charset="0"/>
                <a:ea typeface="ＭＳ Ｐゴシック" pitchFamily="-101" charset="-128"/>
                <a:cs typeface="ＭＳ Ｐゴシック" pitchFamily="-101" charset="-128"/>
              </a:rPr>
              <a:t> Keep in mind this college list can be updated after the FAFSA is processed through the online FAFSA.  Make sure each of the student’s prospective colleges have received at least one submission of the FAFSA.</a:t>
            </a:r>
          </a:p>
          <a:p>
            <a:pPr>
              <a:buFontTx/>
              <a:buChar char="•"/>
            </a:pPr>
            <a:endParaRPr lang="en-US" baseline="0" dirty="0" smtClean="0">
              <a:latin typeface="Arial" pitchFamily="-101" charset="0"/>
              <a:ea typeface="ＭＳ Ｐゴシック" pitchFamily="-101" charset="-128"/>
              <a:cs typeface="ＭＳ Ｐゴシック" pitchFamily="-101" charset="-128"/>
            </a:endParaRPr>
          </a:p>
          <a:p>
            <a:pPr>
              <a:buFontTx/>
              <a:buChar char="•"/>
            </a:pPr>
            <a:r>
              <a:rPr lang="en-US" dirty="0" smtClean="0">
                <a:latin typeface="Arial" pitchFamily="-101" charset="0"/>
                <a:ea typeface="ＭＳ Ｐゴシック" pitchFamily="-101" charset="-128"/>
                <a:cs typeface="ＭＳ Ｐゴシック" pitchFamily="-101" charset="-128"/>
              </a:rPr>
              <a:t>The Dependency</a:t>
            </a:r>
            <a:r>
              <a:rPr lang="en-US" baseline="0" dirty="0" smtClean="0">
                <a:latin typeface="Arial" pitchFamily="-101" charset="0"/>
                <a:ea typeface="ＭＳ Ｐゴシック" pitchFamily="-101" charset="-128"/>
                <a:cs typeface="ＭＳ Ｐゴシック" pitchFamily="-101" charset="-128"/>
              </a:rPr>
              <a:t> Determination section is where the </a:t>
            </a:r>
            <a:r>
              <a:rPr lang="en-US" dirty="0" smtClean="0">
                <a:latin typeface="Arial" pitchFamily="-101" charset="0"/>
                <a:ea typeface="ＭＳ Ｐゴシック" pitchFamily="-101" charset="-128"/>
                <a:cs typeface="ＭＳ Ｐゴシック" pitchFamily="-101" charset="-128"/>
              </a:rPr>
              <a:t>student answers </a:t>
            </a:r>
            <a:r>
              <a:rPr lang="en-US" dirty="0">
                <a:latin typeface="Arial" pitchFamily="-101" charset="0"/>
                <a:ea typeface="ＭＳ Ｐゴシック" pitchFamily="-101" charset="-128"/>
                <a:cs typeface="ＭＳ Ｐゴシック" pitchFamily="-101" charset="-128"/>
              </a:rPr>
              <a:t>a series of questions to determine</a:t>
            </a:r>
            <a:r>
              <a:rPr lang="en-US" dirty="0" smtClean="0">
                <a:latin typeface="Arial" pitchFamily="-101" charset="0"/>
                <a:ea typeface="ＭＳ Ｐゴシック" pitchFamily="-101" charset="-128"/>
                <a:cs typeface="ＭＳ Ｐゴシック" pitchFamily="-101" charset="-128"/>
              </a:rPr>
              <a:t> if they</a:t>
            </a:r>
            <a:r>
              <a:rPr lang="en-US" baseline="0" dirty="0" smtClean="0">
                <a:latin typeface="Arial" pitchFamily="-101" charset="0"/>
                <a:ea typeface="ＭＳ Ｐゴシック" pitchFamily="-101" charset="-128"/>
                <a:cs typeface="ＭＳ Ｐゴシック" pitchFamily="-101" charset="-128"/>
              </a:rPr>
              <a:t> are</a:t>
            </a:r>
            <a:r>
              <a:rPr lang="en-US" dirty="0" smtClean="0">
                <a:latin typeface="Arial" pitchFamily="-101" charset="0"/>
                <a:ea typeface="ＭＳ Ｐゴシック" pitchFamily="-101" charset="-128"/>
                <a:cs typeface="ＭＳ Ｐゴシック" pitchFamily="-101" charset="-128"/>
              </a:rPr>
              <a:t> a dependent </a:t>
            </a:r>
            <a:r>
              <a:rPr lang="en-US" dirty="0">
                <a:latin typeface="Arial" pitchFamily="-101" charset="0"/>
                <a:ea typeface="ＭＳ Ｐゴシック" pitchFamily="-101" charset="-128"/>
                <a:cs typeface="ＭＳ Ｐゴシック" pitchFamily="-101" charset="-128"/>
              </a:rPr>
              <a:t>or independent</a:t>
            </a:r>
            <a:r>
              <a:rPr lang="en-US" dirty="0" smtClean="0">
                <a:latin typeface="Arial" pitchFamily="-101" charset="0"/>
                <a:ea typeface="ＭＳ Ｐゴシック" pitchFamily="-101" charset="-128"/>
                <a:cs typeface="ＭＳ Ｐゴシック" pitchFamily="-101" charset="-128"/>
              </a:rPr>
              <a:t> student for </a:t>
            </a:r>
            <a:r>
              <a:rPr lang="en-US" dirty="0">
                <a:latin typeface="Arial" pitchFamily="-101" charset="0"/>
                <a:ea typeface="ＭＳ Ｐゴシック" pitchFamily="-101" charset="-128"/>
                <a:cs typeface="ＭＳ Ｐゴシック" pitchFamily="-101" charset="-128"/>
              </a:rPr>
              <a:t>federal</a:t>
            </a:r>
            <a:r>
              <a:rPr lang="en-US" dirty="0" smtClean="0">
                <a:latin typeface="Arial" pitchFamily="-101" charset="0"/>
                <a:ea typeface="ＭＳ Ｐゴシック" pitchFamily="-101" charset="-128"/>
                <a:cs typeface="ＭＳ Ｐゴシック" pitchFamily="-101" charset="-128"/>
              </a:rPr>
              <a:t> student aid purposes.  </a:t>
            </a:r>
            <a:r>
              <a:rPr lang="en-US" dirty="0">
                <a:latin typeface="Arial" pitchFamily="-101" charset="0"/>
                <a:ea typeface="ＭＳ Ｐゴシック" pitchFamily="-101" charset="-128"/>
                <a:cs typeface="ＭＳ Ｐゴシック" pitchFamily="-101" charset="-128"/>
              </a:rPr>
              <a:t>If the student is </a:t>
            </a:r>
            <a:r>
              <a:rPr lang="en-US" dirty="0" smtClean="0">
                <a:latin typeface="Arial" pitchFamily="-101" charset="0"/>
                <a:ea typeface="ＭＳ Ｐゴシック" pitchFamily="-101" charset="-128"/>
                <a:cs typeface="ＭＳ Ｐゴシック" pitchFamily="-101" charset="-128"/>
              </a:rPr>
              <a:t>determined</a:t>
            </a:r>
            <a:r>
              <a:rPr lang="en-US" baseline="0" dirty="0" smtClean="0">
                <a:latin typeface="Arial" pitchFamily="-101" charset="0"/>
                <a:ea typeface="ＭＳ Ｐゴシック" pitchFamily="-101" charset="-128"/>
                <a:cs typeface="ＭＳ Ｐゴシック" pitchFamily="-101" charset="-128"/>
              </a:rPr>
              <a:t> to be</a:t>
            </a:r>
            <a:r>
              <a:rPr lang="en-US" dirty="0" smtClean="0">
                <a:latin typeface="Arial" pitchFamily="-101" charset="0"/>
                <a:ea typeface="ＭＳ Ｐゴシック" pitchFamily="-101" charset="-128"/>
                <a:cs typeface="ＭＳ Ｐゴシック" pitchFamily="-101" charset="-128"/>
              </a:rPr>
              <a:t> dependent</a:t>
            </a:r>
            <a:r>
              <a:rPr lang="en-US" dirty="0">
                <a:latin typeface="Arial" pitchFamily="-101" charset="0"/>
                <a:ea typeface="ＭＳ Ｐゴシック" pitchFamily="-101" charset="-128"/>
                <a:cs typeface="ＭＳ Ｐゴシック" pitchFamily="-101" charset="-128"/>
              </a:rPr>
              <a:t>,</a:t>
            </a:r>
            <a:r>
              <a:rPr lang="en-US" dirty="0" smtClean="0">
                <a:latin typeface="Arial" pitchFamily="-101" charset="0"/>
                <a:ea typeface="ＭＳ Ｐゴシック" pitchFamily="-101" charset="-128"/>
                <a:cs typeface="ＭＳ Ｐゴシック" pitchFamily="-101" charset="-128"/>
              </a:rPr>
              <a:t> then parental </a:t>
            </a:r>
            <a:r>
              <a:rPr lang="en-US" dirty="0">
                <a:latin typeface="Arial" pitchFamily="-101" charset="0"/>
                <a:ea typeface="ＭＳ Ｐゴシック" pitchFamily="-101" charset="-128"/>
                <a:cs typeface="ＭＳ Ｐゴシック" pitchFamily="-101" charset="-128"/>
              </a:rPr>
              <a:t>information must be supplied to complete the application</a:t>
            </a:r>
            <a:r>
              <a:rPr lang="en-US" dirty="0" smtClean="0">
                <a:latin typeface="Arial" pitchFamily="-101" charset="0"/>
                <a:ea typeface="ＭＳ Ｐゴシック" pitchFamily="-101" charset="-128"/>
                <a:cs typeface="ＭＳ Ｐゴシック" pitchFamily="-101" charset="-128"/>
              </a:rPr>
              <a:t>.</a:t>
            </a:r>
            <a:endParaRPr lang="en-US" dirty="0">
              <a:latin typeface="Arial" pitchFamily="-101" charset="0"/>
              <a:ea typeface="ＭＳ Ｐゴシック" pitchFamily="-101" charset="-128"/>
              <a:cs typeface="ＭＳ Ｐゴシック" pitchFamily="-101" charset="-128"/>
            </a:endParaRP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B20BB9-2898-6A40-A562-26FDE3FD5AC4}" type="slidenum">
              <a:rPr lang="en-US">
                <a:latin typeface="Arial" pitchFamily="-101" charset="0"/>
                <a:ea typeface="ＭＳ Ｐゴシック" pitchFamily="-101" charset="-128"/>
                <a:cs typeface="ＭＳ Ｐゴシック" pitchFamily="-101" charset="-128"/>
              </a:rPr>
              <a:pPr fontAlgn="base">
                <a:spcBef>
                  <a:spcPct val="0"/>
                </a:spcBef>
                <a:spcAft>
                  <a:spcPct val="0"/>
                </a:spcAft>
              </a:pPr>
              <a:t>13</a:t>
            </a:fld>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701675" y="4416425"/>
            <a:ext cx="5607050" cy="4183063"/>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pitchFamily="-101" charset="0"/>
                <a:ea typeface="ＭＳ Ｐゴシック" pitchFamily="-101" charset="-128"/>
                <a:cs typeface="ＭＳ Ｐゴシック" pitchFamily="-101" charset="-128"/>
              </a:rPr>
              <a:t>Now let’s discuss the eligibility to receive federal aid.</a:t>
            </a:r>
          </a:p>
          <a:p>
            <a:endParaRPr lang="en-US" dirty="0">
              <a:latin typeface="Arial" pitchFamily="-101" charset="0"/>
              <a:ea typeface="ＭＳ Ｐゴシック" pitchFamily="-101" charset="-128"/>
              <a:cs typeface="ＭＳ Ｐゴシック" pitchFamily="-101" charset="-128"/>
            </a:endParaRPr>
          </a:p>
          <a:p>
            <a:r>
              <a:rPr lang="en-US" dirty="0">
                <a:latin typeface="Arial" pitchFamily="-101" charset="0"/>
                <a:ea typeface="ＭＳ Ｐゴシック" pitchFamily="-101" charset="-128"/>
                <a:cs typeface="ＭＳ Ｐゴシック" pitchFamily="-101" charset="-128"/>
              </a:rPr>
              <a:t>In order to receive federal aid, a student must</a:t>
            </a:r>
            <a:r>
              <a:rPr lang="en-US" dirty="0" smtClean="0">
                <a:latin typeface="Arial" pitchFamily="-101" charset="0"/>
                <a:ea typeface="ＭＳ Ｐゴシック" pitchFamily="-101" charset="-128"/>
                <a:cs typeface="ＭＳ Ｐゴシック" pitchFamily="-101" charset="-128"/>
              </a:rPr>
              <a:t> be </a:t>
            </a:r>
            <a:r>
              <a:rPr lang="en-US" dirty="0">
                <a:latin typeface="Arial" pitchFamily="-101" charset="0"/>
                <a:ea typeface="ＭＳ Ｐゴシック" pitchFamily="-101" charset="-128"/>
                <a:cs typeface="ＭＳ Ｐゴシック" pitchFamily="-101" charset="-128"/>
              </a:rPr>
              <a:t>a U.S. citizen or eligible non-citizen.</a:t>
            </a:r>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They must</a:t>
            </a:r>
            <a:r>
              <a:rPr lang="en-US" baseline="0" dirty="0" smtClean="0">
                <a:latin typeface="Arial" pitchFamily="-101" charset="0"/>
                <a:ea typeface="ＭＳ Ｐゴシック" pitchFamily="-101" charset="-128"/>
                <a:cs typeface="ＭＳ Ｐゴシック" pitchFamily="-101" charset="-128"/>
              </a:rPr>
              <a:t> also</a:t>
            </a:r>
            <a:r>
              <a:rPr lang="en-US" dirty="0" smtClean="0">
                <a:latin typeface="Arial" pitchFamily="-101" charset="0"/>
                <a:ea typeface="ＭＳ Ｐゴシック" pitchFamily="-101" charset="-128"/>
                <a:cs typeface="ＭＳ Ｐゴシック" pitchFamily="-101" charset="-128"/>
              </a:rPr>
              <a:t> have a valid social security number, and,</a:t>
            </a:r>
            <a:r>
              <a:rPr lang="en-US" baseline="0" dirty="0" smtClean="0">
                <a:latin typeface="Arial" pitchFamily="-101" charset="0"/>
                <a:ea typeface="ＭＳ Ｐゴシック" pitchFamily="-101" charset="-128"/>
                <a:cs typeface="ＭＳ Ｐゴシック" pitchFamily="-101" charset="-128"/>
              </a:rPr>
              <a:t> m</a:t>
            </a:r>
            <a:r>
              <a:rPr lang="en-US" dirty="0" smtClean="0">
                <a:latin typeface="Arial" pitchFamily="-101" charset="0"/>
                <a:ea typeface="ＭＳ Ｐゴシック" pitchFamily="-101" charset="-128"/>
                <a:cs typeface="ＭＳ Ｐゴシック" pitchFamily="-101" charset="-128"/>
              </a:rPr>
              <a:t>ale students between the ages of 18 and 26 must register with selective service.</a:t>
            </a:r>
          </a:p>
          <a:p>
            <a:endParaRPr lang="en-US" dirty="0">
              <a:latin typeface="Arial" pitchFamily="-101" charset="0"/>
              <a:ea typeface="ＭＳ Ｐゴシック" pitchFamily="-101" charset="-128"/>
              <a:cs typeface="ＭＳ Ｐゴシック" pitchFamily="-101" charset="-128"/>
            </a:endParaRPr>
          </a:p>
        </p:txBody>
      </p:sp>
      <p:sp>
        <p:nvSpPr>
          <p:cNvPr id="71684" name="Slide Number Placeholder 3"/>
          <p:cNvSpPr>
            <a:spLocks noGrp="1"/>
          </p:cNvSpPr>
          <p:nvPr>
            <p:ph type="sldNum" sz="quarter" idx="5"/>
          </p:nvPr>
        </p:nvSpPr>
        <p:spPr>
          <a:noFill/>
        </p:spPr>
        <p:txBody>
          <a:bodyPr/>
          <a:lstStyle/>
          <a:p>
            <a:pPr defTabSz="915988"/>
            <a:fld id="{93337A21-037A-B84A-B441-74A82D2180F9}" type="slidenum">
              <a:rPr lang="en-US"/>
              <a:pPr defTabSz="915988"/>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xfrm>
            <a:off x="701676" y="4416425"/>
            <a:ext cx="5607050" cy="4183063"/>
          </a:xfrm>
          <a:prstGeom prst="rect">
            <a:avLst/>
          </a:prstGeom>
          <a:noFill/>
          <a:ln>
            <a:miter lim="800000"/>
            <a:headEnd/>
            <a:tailEnd/>
          </a:ln>
        </p:spPr>
        <p:txBody>
          <a:bodyPr lIns="91430" tIns="45716" rIns="91430" bIns="45716">
            <a:prstTxWarp prst="textNoShape">
              <a:avLst/>
            </a:prstTxWarp>
          </a:bodyPr>
          <a:lstStyle/>
          <a:p>
            <a:pPr marL="0" lvl="1"/>
            <a:r>
              <a:rPr lang="en-US" sz="1000" b="1" dirty="0">
                <a:latin typeface="Arial" pitchFamily="-101" charset="0"/>
              </a:rPr>
              <a:t>Do students need to provide their parents’ information</a:t>
            </a:r>
            <a:r>
              <a:rPr lang="en-US" sz="1000" b="1" dirty="0" smtClean="0">
                <a:latin typeface="Arial" pitchFamily="-101" charset="0"/>
              </a:rPr>
              <a:t>?</a:t>
            </a:r>
          </a:p>
          <a:p>
            <a:pPr marL="0" lvl="1"/>
            <a:endParaRPr lang="en-US" sz="1000" b="1" dirty="0" smtClean="0">
              <a:latin typeface="Arial" pitchFamily="-101" charset="0"/>
            </a:endParaRPr>
          </a:p>
          <a:p>
            <a:pPr marL="0" lvl="1"/>
            <a:r>
              <a:rPr lang="en-US" sz="1000" b="1" dirty="0" smtClean="0">
                <a:latin typeface="Arial" pitchFamily="-101" charset="0"/>
              </a:rPr>
              <a:t>Yes.</a:t>
            </a:r>
            <a:r>
              <a:rPr lang="en-US" sz="1000" b="0" baseline="0" dirty="0" smtClean="0">
                <a:latin typeface="Arial" pitchFamily="-101" charset="0"/>
              </a:rPr>
              <a:t>  </a:t>
            </a:r>
            <a:r>
              <a:rPr lang="en-US" sz="1000" dirty="0" smtClean="0">
                <a:latin typeface="Arial" pitchFamily="-101" charset="0"/>
                <a:ea typeface="ＭＳ Ｐゴシック" pitchFamily="-101" charset="-128"/>
                <a:cs typeface="ＭＳ Ｐゴシック" pitchFamily="-101" charset="-128"/>
              </a:rPr>
              <a:t>Students </a:t>
            </a:r>
            <a:r>
              <a:rPr lang="en-US" sz="1000" dirty="0">
                <a:latin typeface="Arial" pitchFamily="-101" charset="0"/>
                <a:ea typeface="ＭＳ Ｐゴシック" pitchFamily="-101" charset="-128"/>
                <a:cs typeface="ＭＳ Ｐゴシック" pitchFamily="-101" charset="-128"/>
              </a:rPr>
              <a:t>are required to provide their parent or parents’ information if they do not meet the FAFSA criteria for independence.  </a:t>
            </a:r>
          </a:p>
          <a:p>
            <a:pPr>
              <a:lnSpc>
                <a:spcPct val="90000"/>
              </a:lnSpc>
            </a:pPr>
            <a:endParaRPr lang="en-US" sz="1000" dirty="0">
              <a:latin typeface="Arial" pitchFamily="-101" charset="0"/>
              <a:ea typeface="ＭＳ Ｐゴシック" pitchFamily="-101" charset="-128"/>
              <a:cs typeface="ＭＳ Ｐゴシック" pitchFamily="-101" charset="-128"/>
            </a:endParaRPr>
          </a:p>
          <a:p>
            <a:pPr>
              <a:lnSpc>
                <a:spcPct val="90000"/>
              </a:lnSpc>
            </a:pPr>
            <a:r>
              <a:rPr lang="en-US" sz="1000" dirty="0">
                <a:latin typeface="Arial" pitchFamily="-101" charset="0"/>
                <a:ea typeface="ＭＳ Ｐゴシック" pitchFamily="-101" charset="-128"/>
                <a:cs typeface="ＭＳ Ｐゴシック" pitchFamily="-101" charset="-128"/>
              </a:rPr>
              <a:t>FAFSA asks a series of questions about the student to determine if </a:t>
            </a:r>
            <a:r>
              <a:rPr lang="en-US" sz="1000" dirty="0" smtClean="0">
                <a:latin typeface="Arial" pitchFamily="-101" charset="0"/>
                <a:ea typeface="ＭＳ Ｐゴシック" pitchFamily="-101" charset="-128"/>
                <a:cs typeface="ＭＳ Ｐゴシック" pitchFamily="-101" charset="-128"/>
              </a:rPr>
              <a:t>they can</a:t>
            </a:r>
            <a:r>
              <a:rPr lang="en-US" sz="1000" baseline="0" dirty="0" smtClean="0">
                <a:latin typeface="Arial" pitchFamily="-101" charset="0"/>
                <a:ea typeface="ＭＳ Ｐゴシック" pitchFamily="-101" charset="-128"/>
                <a:cs typeface="ＭＳ Ｐゴシック" pitchFamily="-101" charset="-128"/>
              </a:rPr>
              <a:t> qualify to apply as </a:t>
            </a:r>
            <a:r>
              <a:rPr lang="en-US" sz="1000" dirty="0" smtClean="0">
                <a:latin typeface="Arial" pitchFamily="-101" charset="0"/>
                <a:ea typeface="ＭＳ Ｐゴシック" pitchFamily="-101" charset="-128"/>
                <a:cs typeface="ＭＳ Ｐゴシック" pitchFamily="-101" charset="-128"/>
              </a:rPr>
              <a:t>an </a:t>
            </a:r>
            <a:r>
              <a:rPr lang="en-US" sz="1000" dirty="0">
                <a:latin typeface="Arial" pitchFamily="-101" charset="0"/>
                <a:ea typeface="ＭＳ Ｐゴシック" pitchFamily="-101" charset="-128"/>
                <a:cs typeface="ＭＳ Ｐゴシック" pitchFamily="-101" charset="-128"/>
              </a:rPr>
              <a:t>independent student.  Based on the answers to these questions, the application </a:t>
            </a:r>
            <a:r>
              <a:rPr lang="en-US" sz="1000" dirty="0" smtClean="0">
                <a:latin typeface="Arial" pitchFamily="-101" charset="0"/>
                <a:ea typeface="ＭＳ Ｐゴシック" pitchFamily="-101" charset="-128"/>
                <a:cs typeface="ＭＳ Ｐゴシック" pitchFamily="-101" charset="-128"/>
              </a:rPr>
              <a:t>will either </a:t>
            </a:r>
            <a:r>
              <a:rPr lang="en-US" sz="1000" dirty="0">
                <a:latin typeface="Arial" pitchFamily="-101" charset="0"/>
                <a:ea typeface="ＭＳ Ｐゴシック" pitchFamily="-101" charset="-128"/>
                <a:cs typeface="ＭＳ Ｐゴシック" pitchFamily="-101" charset="-128"/>
              </a:rPr>
              <a:t>ask for parent information or guide you through the application as an independent student.  </a:t>
            </a:r>
          </a:p>
          <a:p>
            <a:pPr>
              <a:lnSpc>
                <a:spcPct val="90000"/>
              </a:lnSpc>
            </a:pPr>
            <a:endParaRPr lang="en-US" sz="1000" dirty="0">
              <a:latin typeface="Arial" pitchFamily="-101" charset="0"/>
              <a:ea typeface="ＭＳ Ｐゴシック" pitchFamily="-101" charset="-128"/>
              <a:cs typeface="ＭＳ Ｐゴシック" pitchFamily="-101" charset="-128"/>
            </a:endParaRPr>
          </a:p>
          <a:p>
            <a:pPr>
              <a:lnSpc>
                <a:spcPct val="90000"/>
              </a:lnSpc>
            </a:pPr>
            <a:r>
              <a:rPr lang="en-US" sz="1000" dirty="0">
                <a:latin typeface="Arial" pitchFamily="-101" charset="0"/>
                <a:ea typeface="ＭＳ Ｐゴシック" pitchFamily="-101" charset="-128"/>
                <a:cs typeface="ＭＳ Ｐゴシック" pitchFamily="-101" charset="-128"/>
              </a:rPr>
              <a:t>If you have a special circumstance that is not reflected on the FAFSA form you should reach out to the college financial aid office for assistance.</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5893" fontAlgn="base">
              <a:spcBef>
                <a:spcPct val="0"/>
              </a:spcBef>
              <a:spcAft>
                <a:spcPct val="0"/>
              </a:spcAft>
            </a:pPr>
            <a:fld id="{967245A6-B7BE-8149-BC9B-313D2443E40F}" type="slidenum">
              <a:rPr lang="en-US">
                <a:latin typeface="Arial" pitchFamily="-101" charset="0"/>
                <a:ea typeface="ＭＳ Ｐゴシック" pitchFamily="-101" charset="-128"/>
                <a:cs typeface="ＭＳ Ｐゴシック" pitchFamily="-101" charset="-128"/>
              </a:rPr>
              <a:pPr defTabSz="915893" fontAlgn="base">
                <a:spcBef>
                  <a:spcPct val="0"/>
                </a:spcBef>
                <a:spcAft>
                  <a:spcPct val="0"/>
                </a:spcAft>
              </a:pPr>
              <a:t>15</a:t>
            </a:fld>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xfrm>
            <a:off x="701676" y="4416425"/>
            <a:ext cx="5607050" cy="4183063"/>
          </a:xfrm>
          <a:prstGeom prst="rect">
            <a:avLst/>
          </a:prstGeom>
          <a:noFill/>
          <a:ln>
            <a:miter lim="800000"/>
            <a:headEnd/>
            <a:tailEnd/>
          </a:ln>
        </p:spPr>
        <p:txBody>
          <a:bodyPr lIns="91430" tIns="45716" rIns="91430" bIns="45716">
            <a:prstTxWarp prst="textNoShape">
              <a:avLst/>
            </a:prstTxWarp>
          </a:bodyPr>
          <a:lstStyle/>
          <a:p>
            <a:r>
              <a:rPr lang="en-US" dirty="0">
                <a:latin typeface="Arial" pitchFamily="-101" charset="0"/>
                <a:ea typeface="ＭＳ Ｐゴシック" pitchFamily="-101" charset="-128"/>
                <a:cs typeface="ＭＳ Ｐゴシック" pitchFamily="-101" charset="-128"/>
              </a:rPr>
              <a:t>The</a:t>
            </a:r>
            <a:r>
              <a:rPr lang="en-US" dirty="0" smtClean="0">
                <a:latin typeface="Arial" pitchFamily="-101" charset="0"/>
                <a:ea typeface="ＭＳ Ｐゴシック" pitchFamily="-101" charset="-128"/>
                <a:cs typeface="ＭＳ Ｐゴシック" pitchFamily="-101" charset="-128"/>
              </a:rPr>
              <a:t> remaining</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FAFSA sections are</a:t>
            </a:r>
            <a:r>
              <a:rPr lang="en-US" baseline="0" dirty="0" smtClean="0">
                <a:latin typeface="Arial" pitchFamily="-101" charset="0"/>
                <a:ea typeface="ＭＳ Ｐゴシック" pitchFamily="-101" charset="-128"/>
                <a:cs typeface="ＭＳ Ｐゴシック" pitchFamily="-101" charset="-128"/>
              </a:rPr>
              <a:t> the Parent I</a:t>
            </a:r>
            <a:r>
              <a:rPr lang="en-US" dirty="0" smtClean="0">
                <a:latin typeface="Arial" pitchFamily="-101" charset="0"/>
                <a:ea typeface="ＭＳ Ｐゴシック" pitchFamily="-101" charset="-128"/>
                <a:cs typeface="ＭＳ Ｐゴシック" pitchFamily="-101" charset="-128"/>
              </a:rPr>
              <a:t>nformation,</a:t>
            </a:r>
            <a:r>
              <a:rPr lang="en-US" baseline="0" dirty="0" smtClean="0">
                <a:latin typeface="Arial" pitchFamily="-101" charset="0"/>
                <a:ea typeface="ＭＳ Ｐゴシック" pitchFamily="-101" charset="-128"/>
                <a:cs typeface="ＭＳ Ｐゴシック" pitchFamily="-101" charset="-128"/>
              </a:rPr>
              <a:t> Parent Income, Student Income and Signature section.</a:t>
            </a: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The </a:t>
            </a:r>
            <a:r>
              <a:rPr lang="en-US" baseline="0" dirty="0" smtClean="0">
                <a:latin typeface="Arial" pitchFamily="-101" charset="0"/>
                <a:ea typeface="ＭＳ Ｐゴシック" pitchFamily="-101" charset="-128"/>
                <a:cs typeface="ＭＳ Ｐゴシック" pitchFamily="-101" charset="-128"/>
              </a:rPr>
              <a:t>Parent Information Section requests information about the student’s parents</a:t>
            </a:r>
            <a:r>
              <a:rPr lang="en-US" dirty="0" smtClean="0">
                <a:latin typeface="Arial" pitchFamily="-101" charset="0"/>
                <a:ea typeface="ＭＳ Ｐゴシック" pitchFamily="-101" charset="-128"/>
                <a:cs typeface="ＭＳ Ｐゴシック" pitchFamily="-101" charset="-128"/>
              </a:rPr>
              <a:t>, such as their marital status, name, date of birth,</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Social Security Number.</a:t>
            </a:r>
            <a:r>
              <a:rPr lang="en-US" baseline="0" dirty="0" smtClean="0">
                <a:latin typeface="Arial" pitchFamily="-101" charset="0"/>
                <a:ea typeface="ＭＳ Ｐゴシック" pitchFamily="-101" charset="-128"/>
                <a:cs typeface="ＭＳ Ｐゴシック" pitchFamily="-101" charset="-128"/>
              </a:rPr>
              <a:t>  Parents who do not have a valid Social Security Number can enter all zeros for the question.  Answers in this section </a:t>
            </a:r>
            <a:r>
              <a:rPr lang="en-US" dirty="0" smtClean="0">
                <a:latin typeface="Arial" pitchFamily="-101" charset="0"/>
                <a:ea typeface="ＭＳ Ｐゴシック" pitchFamily="-101" charset="-128"/>
                <a:cs typeface="ＭＳ Ｐゴシック" pitchFamily="-101" charset="-128"/>
              </a:rPr>
              <a:t>about the parent’s household size and number of dependents in college play a critical role in determining the student’s Expected Family Contribution (EFC).</a:t>
            </a:r>
          </a:p>
          <a:p>
            <a:endParaRPr lang="en-US" dirty="0" smtClean="0">
              <a:latin typeface="Arial" pitchFamily="-101" charset="0"/>
              <a:ea typeface="ＭＳ Ｐゴシック" pitchFamily="-101" charset="-128"/>
              <a:cs typeface="ＭＳ Ｐゴシック" pitchFamily="-101" charset="-128"/>
            </a:endParaRPr>
          </a:p>
          <a:p>
            <a:r>
              <a:rPr lang="en-US" dirty="0">
                <a:latin typeface="Arial" pitchFamily="-101" charset="0"/>
                <a:ea typeface="ＭＳ Ｐゴシック" pitchFamily="-101" charset="-128"/>
                <a:cs typeface="ＭＳ Ｐゴシック" pitchFamily="-101" charset="-128"/>
              </a:rPr>
              <a:t>The</a:t>
            </a:r>
            <a:r>
              <a:rPr lang="en-US" dirty="0" smtClean="0">
                <a:latin typeface="Arial" pitchFamily="-101" charset="0"/>
                <a:ea typeface="ＭＳ Ｐゴシック" pitchFamily="-101" charset="-128"/>
                <a:cs typeface="ＭＳ Ｐゴシック" pitchFamily="-101" charset="-128"/>
              </a:rPr>
              <a:t> Parent Income Section asks for information about parent income and</a:t>
            </a:r>
            <a:r>
              <a:rPr lang="en-US" baseline="0" dirty="0" smtClean="0">
                <a:latin typeface="Arial" pitchFamily="-101" charset="0"/>
                <a:ea typeface="ＭＳ Ｐゴシック" pitchFamily="-101" charset="-128"/>
                <a:cs typeface="ＭＳ Ｐゴシック" pitchFamily="-101" charset="-128"/>
              </a:rPr>
              <a:t> assets.  The FAFSA requires parents to report both taxed and untaxed income from</a:t>
            </a:r>
            <a:r>
              <a:rPr lang="en-US" dirty="0" smtClean="0">
                <a:latin typeface="Arial" pitchFamily="-101" charset="0"/>
                <a:ea typeface="ＭＳ Ｐゴシック" pitchFamily="-101" charset="-128"/>
                <a:cs typeface="ＭＳ Ｐゴシック" pitchFamily="-101" charset="-128"/>
              </a:rPr>
              <a:t> two</a:t>
            </a:r>
            <a:r>
              <a:rPr lang="en-US" baseline="0" dirty="0" smtClean="0">
                <a:latin typeface="Arial" pitchFamily="-101" charset="0"/>
                <a:ea typeface="ＭＳ Ｐゴシック" pitchFamily="-101" charset="-128"/>
                <a:cs typeface="ＭＳ Ｐゴシック" pitchFamily="-101" charset="-128"/>
              </a:rPr>
              <a:t> years prior to start of the student’s first year in college, also referred to as prior-prior year income.  </a:t>
            </a:r>
            <a:r>
              <a:rPr lang="en-US" dirty="0" smtClean="0">
                <a:latin typeface="Arial" pitchFamily="-101" charset="0"/>
                <a:ea typeface="ＭＳ Ｐゴシック" pitchFamily="-101" charset="-128"/>
                <a:cs typeface="ＭＳ Ｐゴシック" pitchFamily="-101" charset="-128"/>
              </a:rPr>
              <a:t>If parents file income taxes, the FAFSA will request prior-prior year federal </a:t>
            </a:r>
            <a:r>
              <a:rPr lang="en-US" dirty="0">
                <a:latin typeface="Arial" pitchFamily="-101" charset="0"/>
                <a:ea typeface="ＭＳ Ｐゴシック" pitchFamily="-101" charset="-128"/>
                <a:cs typeface="ＭＳ Ｐゴシック" pitchFamily="-101" charset="-128"/>
              </a:rPr>
              <a:t>tax </a:t>
            </a:r>
            <a:r>
              <a:rPr lang="en-US" dirty="0" smtClean="0">
                <a:latin typeface="Arial" pitchFamily="-101" charset="0"/>
                <a:ea typeface="ＭＳ Ｐゴシック" pitchFamily="-101" charset="-128"/>
                <a:cs typeface="ＭＳ Ｐゴシック" pitchFamily="-101" charset="-128"/>
              </a:rPr>
              <a:t>return information.</a:t>
            </a:r>
            <a:r>
              <a:rPr lang="en-US" baseline="0" dirty="0" smtClean="0">
                <a:latin typeface="Arial" pitchFamily="-101" charset="0"/>
                <a:ea typeface="ＭＳ Ｐゴシック" pitchFamily="-101" charset="-128"/>
                <a:cs typeface="ＭＳ Ｐゴシック" pitchFamily="-101" charset="-128"/>
              </a:rPr>
              <a:t>  For the graduating senior class of 2017, this means using the parent’s 2015 income and federal tax information.  Asset values are reported as of the day the FAFSA form is being submitted.  Be sure to follow the FAFSA instructions carefully about which asset information needs to be reported.</a:t>
            </a:r>
            <a:endParaRPr lang="en-US" dirty="0" smtClean="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In the Student Income Section, students also must provide similar income information as the parent, if they have any taxed or untaxed</a:t>
            </a:r>
            <a:r>
              <a:rPr lang="en-US" baseline="0" dirty="0" smtClean="0">
                <a:latin typeface="Arial" pitchFamily="-101" charset="0"/>
                <a:ea typeface="ＭＳ Ｐゴシック" pitchFamily="-101" charset="-128"/>
                <a:cs typeface="ＭＳ Ｐゴシック" pitchFamily="-101" charset="-128"/>
              </a:rPr>
              <a:t> income to report from the prior prior year.</a:t>
            </a:r>
            <a:endParaRPr lang="en-US" dirty="0" smtClean="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r>
              <a:rPr lang="en-US" dirty="0">
                <a:latin typeface="Arial" pitchFamily="-101" charset="0"/>
                <a:ea typeface="ＭＳ Ｐゴシック" pitchFamily="-101" charset="-128"/>
                <a:cs typeface="ＭＳ Ｐゴシック" pitchFamily="-101" charset="-128"/>
              </a:rPr>
              <a:t>Lastly,</a:t>
            </a:r>
            <a:r>
              <a:rPr lang="en-US" dirty="0" smtClean="0">
                <a:latin typeface="Arial" pitchFamily="-101" charset="0"/>
                <a:ea typeface="ＭＳ Ｐゴシック" pitchFamily="-101" charset="-128"/>
                <a:cs typeface="ＭＳ Ｐゴシック" pitchFamily="-101" charset="-128"/>
              </a:rPr>
              <a:t> in</a:t>
            </a:r>
            <a:r>
              <a:rPr lang="en-US" baseline="0" dirty="0" smtClean="0">
                <a:latin typeface="Arial" pitchFamily="-101" charset="0"/>
                <a:ea typeface="ＭＳ Ｐゴシック" pitchFamily="-101" charset="-128"/>
                <a:cs typeface="ＭＳ Ｐゴシック" pitchFamily="-101" charset="-128"/>
              </a:rPr>
              <a:t> the Signature Section </a:t>
            </a:r>
            <a:r>
              <a:rPr lang="en-US" dirty="0" smtClean="0">
                <a:latin typeface="Arial" pitchFamily="-101" charset="0"/>
                <a:ea typeface="ＭＳ Ｐゴシック" pitchFamily="-101" charset="-128"/>
                <a:cs typeface="ＭＳ Ｐゴシック" pitchFamily="-101" charset="-128"/>
              </a:rPr>
              <a:t>both </a:t>
            </a:r>
            <a:r>
              <a:rPr lang="en-US" dirty="0">
                <a:latin typeface="Arial" pitchFamily="-101" charset="0"/>
                <a:ea typeface="ＭＳ Ｐゴシック" pitchFamily="-101" charset="-128"/>
                <a:cs typeface="ＭＳ Ｐゴシック" pitchFamily="-101" charset="-128"/>
              </a:rPr>
              <a:t>the student and </a:t>
            </a:r>
            <a:r>
              <a:rPr lang="en-US" dirty="0" smtClean="0">
                <a:latin typeface="Arial" pitchFamily="-101" charset="0"/>
                <a:ea typeface="ＭＳ Ｐゴシック" pitchFamily="-101" charset="-128"/>
                <a:cs typeface="ＭＳ Ｐゴシック" pitchFamily="-101" charset="-128"/>
              </a:rPr>
              <a:t>parent</a:t>
            </a:r>
            <a:r>
              <a:rPr lang="en-US" baseline="0" dirty="0" smtClean="0">
                <a:latin typeface="Arial" pitchFamily="-101" charset="0"/>
                <a:ea typeface="ＭＳ Ｐゴシック" pitchFamily="-101" charset="-128"/>
                <a:cs typeface="ＭＳ Ｐゴシック" pitchFamily="-101" charset="-128"/>
              </a:rPr>
              <a:t> can</a:t>
            </a:r>
            <a:r>
              <a:rPr lang="en-US" dirty="0" smtClean="0">
                <a:latin typeface="Arial" pitchFamily="-101" charset="0"/>
                <a:ea typeface="ＭＳ Ｐゴシック" pitchFamily="-101" charset="-128"/>
                <a:cs typeface="ＭＳ Ｐゴシック" pitchFamily="-101" charset="-128"/>
              </a:rPr>
              <a:t> electronically</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sign </a:t>
            </a:r>
            <a:r>
              <a:rPr lang="en-US" dirty="0">
                <a:latin typeface="Arial" pitchFamily="-101" charset="0"/>
                <a:ea typeface="ＭＳ Ｐゴシック" pitchFamily="-101" charset="-128"/>
                <a:cs typeface="ＭＳ Ｐゴシック" pitchFamily="-101" charset="-128"/>
              </a:rPr>
              <a:t>the application using their Federal Student Aid </a:t>
            </a:r>
            <a:r>
              <a:rPr lang="en-US" dirty="0" smtClean="0">
                <a:latin typeface="Arial" pitchFamily="-101" charset="0"/>
                <a:ea typeface="ＭＳ Ｐゴシック" pitchFamily="-101" charset="-128"/>
                <a:cs typeface="ＭＳ Ｐゴシック" pitchFamily="-101" charset="-128"/>
              </a:rPr>
              <a:t>ID.  If a parent was unable to apply for a</a:t>
            </a:r>
            <a:r>
              <a:rPr lang="en-US" baseline="0" dirty="0" smtClean="0">
                <a:latin typeface="Arial" pitchFamily="-101" charset="0"/>
                <a:ea typeface="ＭＳ Ｐゴシック" pitchFamily="-101" charset="-128"/>
                <a:cs typeface="ＭＳ Ｐゴシック" pitchFamily="-101" charset="-128"/>
              </a:rPr>
              <a:t> FSA ID, they can sign using the FAFSA signature page process described earlier.</a:t>
            </a:r>
            <a:endParaRPr lang="en-US" dirty="0" smtClean="0">
              <a:latin typeface="Arial" pitchFamily="-101" charset="0"/>
              <a:ea typeface="ＭＳ Ｐゴシック" pitchFamily="-101" charset="-128"/>
              <a:cs typeface="ＭＳ Ｐゴシック" pitchFamily="-101" charset="-128"/>
            </a:endParaRP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B19F9E-42EC-AC45-882E-27A4F1515864}" type="slidenum">
              <a:rPr lang="en-US">
                <a:latin typeface="Arial" pitchFamily="-101" charset="0"/>
                <a:ea typeface="ＭＳ Ｐゴシック" pitchFamily="-101" charset="-128"/>
                <a:cs typeface="ＭＳ Ｐゴシック" pitchFamily="-101" charset="-128"/>
              </a:rPr>
              <a:pPr fontAlgn="base">
                <a:spcBef>
                  <a:spcPct val="0"/>
                </a:spcBef>
                <a:spcAft>
                  <a:spcPct val="0"/>
                </a:spcAft>
              </a:pPr>
              <a:t>16</a:t>
            </a:fld>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xfrm>
            <a:off x="701676" y="4416425"/>
            <a:ext cx="5607050" cy="4183063"/>
          </a:xfrm>
          <a:prstGeom prst="rect">
            <a:avLst/>
          </a:prstGeom>
          <a:noFill/>
          <a:ln>
            <a:miter lim="800000"/>
            <a:headEnd/>
            <a:tailEnd/>
          </a:ln>
        </p:spPr>
        <p:txBody>
          <a:bodyPr lIns="91430" tIns="45716" rIns="91430" bIns="45716">
            <a:prstTxWarp prst="textNoShape">
              <a:avLst/>
            </a:prstTxWarp>
          </a:bodyPr>
          <a:lstStyle/>
          <a:p>
            <a:r>
              <a:rPr lang="en-US" dirty="0" smtClean="0"/>
              <a:t>FAFSA requires parents to report their marital status as of the day the application is being filed</a:t>
            </a:r>
          </a:p>
          <a:p>
            <a:endParaRPr lang="en-US" dirty="0" smtClean="0"/>
          </a:p>
          <a:p>
            <a:r>
              <a:rPr lang="en-US" dirty="0" smtClean="0"/>
              <a:t>If a parent is divorced or separated, and not remarried, then the custodial parent only needs to report their info.</a:t>
            </a:r>
            <a:r>
              <a:rPr lang="en-US" baseline="0" dirty="0" smtClean="0"/>
              <a:t>  The c</a:t>
            </a:r>
            <a:r>
              <a:rPr lang="en-US" dirty="0" smtClean="0"/>
              <a:t>ustodial parent is the parent the student resides with the most over the past 12</a:t>
            </a:r>
            <a:r>
              <a:rPr lang="en-US" baseline="0" dirty="0" smtClean="0"/>
              <a:t> months.</a:t>
            </a:r>
            <a:endParaRPr lang="en-US" dirty="0" smtClean="0"/>
          </a:p>
          <a:p>
            <a:endParaRPr lang="en-US" dirty="0" smtClean="0"/>
          </a:p>
          <a:p>
            <a:r>
              <a:rPr lang="en-US" dirty="0" smtClean="0"/>
              <a:t>If both parents live together then both must report info, even if unmarried and not filing taxes together</a:t>
            </a:r>
          </a:p>
          <a:p>
            <a:endParaRPr lang="en-US" dirty="0" smtClean="0"/>
          </a:p>
          <a:p>
            <a:r>
              <a:rPr lang="en-US" dirty="0" smtClean="0"/>
              <a:t>If a parent is currently remarried then a stepparent must report their info and income</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5893" fontAlgn="base">
              <a:spcBef>
                <a:spcPct val="0"/>
              </a:spcBef>
              <a:spcAft>
                <a:spcPct val="0"/>
              </a:spcAft>
            </a:pPr>
            <a:fld id="{72789700-FCF4-2A45-ABB3-96173D5AC5C9}" type="slidenum">
              <a:rPr lang="en-US">
                <a:latin typeface="Arial" pitchFamily="-101" charset="0"/>
                <a:ea typeface="ＭＳ Ｐゴシック" pitchFamily="-101" charset="-128"/>
                <a:cs typeface="ＭＳ Ｐゴシック" pitchFamily="-101" charset="-128"/>
              </a:rPr>
              <a:pPr defTabSz="915893" fontAlgn="base">
                <a:spcBef>
                  <a:spcPct val="0"/>
                </a:spcBef>
                <a:spcAft>
                  <a:spcPct val="0"/>
                </a:spcAft>
              </a:pPr>
              <a:t>17</a:t>
            </a:fld>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pPr eaLnBrk="1" hangingPunct="1">
              <a:spcBef>
                <a:spcPct val="0"/>
              </a:spcBef>
            </a:pPr>
            <a:r>
              <a:rPr lang="en-US" dirty="0" smtClean="0">
                <a:latin typeface="Arial" pitchFamily="-101" charset="0"/>
                <a:ea typeface="ＭＳ Ｐゴシック" pitchFamily="-101" charset="-128"/>
                <a:cs typeface="ＭＳ Ｐゴシック" pitchFamily="-101" charset="-128"/>
              </a:rPr>
              <a:t>It is highly recommended that FAFSA applicants use the IRS Data Retrieval Tool (DRT) for the Parent and Student Income Information Sections.   The DRT allows parent</a:t>
            </a:r>
            <a:r>
              <a:rPr lang="en-US" baseline="0" dirty="0" smtClean="0">
                <a:latin typeface="Arial" pitchFamily="-101" charset="0"/>
                <a:ea typeface="ＭＳ Ｐゴシック" pitchFamily="-101" charset="-128"/>
                <a:cs typeface="ＭＳ Ｐゴシック" pitchFamily="-101" charset="-128"/>
              </a:rPr>
              <a:t> and/or student</a:t>
            </a:r>
            <a:r>
              <a:rPr lang="en-US" dirty="0" smtClean="0">
                <a:latin typeface="Arial" pitchFamily="-101" charset="0"/>
                <a:ea typeface="ＭＳ Ｐゴシック" pitchFamily="-101" charset="-128"/>
                <a:cs typeface="ＭＳ Ｐゴシック" pitchFamily="-101" charset="-128"/>
              </a:rPr>
              <a:t> tax-filers to</a:t>
            </a:r>
            <a:r>
              <a:rPr lang="en-US" baseline="0" dirty="0" smtClean="0">
                <a:latin typeface="Arial" pitchFamily="-101" charset="0"/>
                <a:ea typeface="ＭＳ Ｐゴシック" pitchFamily="-101" charset="-128"/>
                <a:cs typeface="ＭＳ Ｐゴシック" pitchFamily="-101" charset="-128"/>
              </a:rPr>
              <a:t> retrieve any required federal income tax inf</a:t>
            </a:r>
            <a:r>
              <a:rPr lang="en-US" dirty="0" smtClean="0">
                <a:latin typeface="Arial" pitchFamily="-101" charset="0"/>
                <a:ea typeface="ＭＳ Ｐゴシック" pitchFamily="-101" charset="-128"/>
                <a:cs typeface="ＭＳ Ｐゴシック" pitchFamily="-101" charset="-128"/>
              </a:rPr>
              <a:t>ormation from the IRS website to automatically</a:t>
            </a:r>
            <a:r>
              <a:rPr lang="en-US" baseline="0" dirty="0" smtClean="0">
                <a:latin typeface="Arial" pitchFamily="-101" charset="0"/>
                <a:ea typeface="ＭＳ Ｐゴシック" pitchFamily="-101" charset="-128"/>
                <a:cs typeface="ＭＳ Ｐゴシック" pitchFamily="-101" charset="-128"/>
              </a:rPr>
              <a:t> answer the income tax questions on the FAFSA.</a:t>
            </a:r>
          </a:p>
          <a:p>
            <a:pPr eaLnBrk="1" hangingPunct="1">
              <a:spcBef>
                <a:spcPct val="0"/>
              </a:spcBef>
            </a:pPr>
            <a:endParaRPr lang="en-US" dirty="0" smtClean="0">
              <a:latin typeface="Arial" pitchFamily="-101" charset="0"/>
              <a:ea typeface="ＭＳ Ｐゴシック" pitchFamily="-101" charset="-128"/>
              <a:cs typeface="ＭＳ Ｐゴシック" pitchFamily="-101" charset="-128"/>
            </a:endParaRPr>
          </a:p>
          <a:p>
            <a:pPr eaLnBrk="1" hangingPunct="1">
              <a:spcBef>
                <a:spcPct val="0"/>
              </a:spcBef>
            </a:pPr>
            <a:r>
              <a:rPr lang="en-US" dirty="0" smtClean="0">
                <a:latin typeface="Arial" pitchFamily="-101" charset="0"/>
                <a:ea typeface="ＭＳ Ｐゴシック" pitchFamily="-101" charset="-128"/>
                <a:cs typeface="ＭＳ Ｐゴシック" pitchFamily="-101" charset="-128"/>
              </a:rPr>
              <a:t>However,</a:t>
            </a:r>
            <a:r>
              <a:rPr lang="en-US" baseline="0" dirty="0" smtClean="0">
                <a:latin typeface="Arial" pitchFamily="-101" charset="0"/>
                <a:ea typeface="ＭＳ Ｐゴシック" pitchFamily="-101" charset="-128"/>
                <a:cs typeface="ＭＳ Ｐゴシック" pitchFamily="-101" charset="-128"/>
              </a:rPr>
              <a:t> f</a:t>
            </a:r>
            <a:r>
              <a:rPr lang="en-US" dirty="0" smtClean="0">
                <a:latin typeface="Arial" pitchFamily="-101" charset="0"/>
                <a:ea typeface="ＭＳ Ｐゴシック" pitchFamily="-101" charset="-128"/>
                <a:cs typeface="ＭＳ Ｐゴシック" pitchFamily="-101" charset="-128"/>
              </a:rPr>
              <a:t>or a variety of reasons, not everyone may be able to use it.</a:t>
            </a:r>
          </a:p>
          <a:p>
            <a:pPr>
              <a:spcBef>
                <a:spcPct val="0"/>
              </a:spcBef>
            </a:pPr>
            <a:endParaRPr lang="en-US" dirty="0" smtClean="0">
              <a:latin typeface="Arial" pitchFamily="-101" charset="0"/>
              <a:ea typeface="ＭＳ Ｐゴシック" pitchFamily="-101" charset="-128"/>
              <a:cs typeface="ＭＳ Ｐゴシック" pitchFamily="-101" charset="-128"/>
            </a:endParaRPr>
          </a:p>
          <a:p>
            <a:pPr>
              <a:spcBef>
                <a:spcPct val="0"/>
              </a:spcBef>
            </a:pPr>
            <a:r>
              <a:rPr lang="en-US" dirty="0" smtClean="0">
                <a:latin typeface="Arial" pitchFamily="-101" charset="0"/>
                <a:ea typeface="ＭＳ Ｐゴシック" pitchFamily="-101" charset="-128"/>
                <a:cs typeface="ＭＳ Ｐゴシック" pitchFamily="-101" charset="-128"/>
              </a:rPr>
              <a:t>You cannot use the IRS Data</a:t>
            </a:r>
            <a:r>
              <a:rPr lang="en-US" baseline="0" dirty="0" smtClean="0">
                <a:latin typeface="Arial" pitchFamily="-101" charset="0"/>
                <a:ea typeface="ＭＳ Ｐゴシック" pitchFamily="-101" charset="-128"/>
                <a:cs typeface="ＭＳ Ｐゴシック" pitchFamily="-101" charset="-128"/>
              </a:rPr>
              <a:t> R</a:t>
            </a:r>
            <a:r>
              <a:rPr lang="en-US" dirty="0" smtClean="0">
                <a:latin typeface="Arial" pitchFamily="-101" charset="0"/>
                <a:ea typeface="ＭＳ Ｐゴシック" pitchFamily="-101" charset="-128"/>
                <a:cs typeface="ＭＳ Ｐゴシック" pitchFamily="-101" charset="-128"/>
              </a:rPr>
              <a:t>etrieval Tool if</a:t>
            </a:r>
            <a:r>
              <a:rPr lang="en-US" baseline="0" dirty="0" smtClean="0">
                <a:latin typeface="Arial" pitchFamily="-101" charset="0"/>
                <a:ea typeface="ＭＳ Ｐゴシック" pitchFamily="-101" charset="-128"/>
                <a:cs typeface="ＭＳ Ｐゴシック" pitchFamily="-101" charset="-128"/>
              </a:rPr>
              <a:t> you:</a:t>
            </a:r>
            <a:endParaRPr lang="en-US" dirty="0" smtClean="0">
              <a:latin typeface="Arial" pitchFamily="-101" charset="0"/>
              <a:ea typeface="ＭＳ Ｐゴシック" pitchFamily="-101" charset="-128"/>
              <a:cs typeface="ＭＳ Ｐゴシック" pitchFamily="-101" charset="-128"/>
            </a:endParaRPr>
          </a:p>
          <a:p>
            <a:pPr>
              <a:spcBef>
                <a:spcPct val="0"/>
              </a:spcBef>
              <a:buFontTx/>
              <a:buChar char="•"/>
            </a:pPr>
            <a:r>
              <a:rPr lang="en-US" dirty="0" smtClean="0">
                <a:latin typeface="Arial" pitchFamily="-101" charset="0"/>
                <a:ea typeface="ＭＳ Ｐゴシック" pitchFamily="-101" charset="-128"/>
                <a:cs typeface="ＭＳ Ｐゴシック" pitchFamily="-101" charset="-128"/>
              </a:rPr>
              <a:t>filed an amended federal return (1040X)</a:t>
            </a:r>
          </a:p>
          <a:p>
            <a:pPr>
              <a:spcBef>
                <a:spcPct val="0"/>
              </a:spcBef>
              <a:buFontTx/>
              <a:buChar char="•"/>
            </a:pPr>
            <a:r>
              <a:rPr lang="en-US" baseline="0" dirty="0" smtClean="0">
                <a:latin typeface="Arial" pitchFamily="-101" charset="0"/>
                <a:ea typeface="ＭＳ Ｐゴシック" pitchFamily="-101" charset="-128"/>
                <a:cs typeface="ＭＳ Ｐゴシック" pitchFamily="-101" charset="-128"/>
              </a:rPr>
              <a:t>filed as Married Filing Separately</a:t>
            </a:r>
            <a:endParaRPr lang="en-US" dirty="0" smtClean="0">
              <a:latin typeface="Arial" pitchFamily="-101" charset="0"/>
              <a:ea typeface="ＭＳ Ｐゴシック" pitchFamily="-101" charset="-128"/>
              <a:cs typeface="ＭＳ Ｐゴシック" pitchFamily="-101" charset="-128"/>
            </a:endParaRPr>
          </a:p>
          <a:p>
            <a:pPr>
              <a:spcBef>
                <a:spcPct val="0"/>
              </a:spcBef>
              <a:buFontTx/>
              <a:buChar char="•"/>
            </a:pPr>
            <a:r>
              <a:rPr lang="en-US" dirty="0" smtClean="0">
                <a:latin typeface="Arial" pitchFamily="-101" charset="0"/>
                <a:ea typeface="ＭＳ Ｐゴシック" pitchFamily="-101" charset="-128"/>
                <a:cs typeface="ＭＳ Ｐゴシック" pitchFamily="-101" charset="-128"/>
              </a:rPr>
              <a:t>filed a foreign tax return</a:t>
            </a:r>
          </a:p>
          <a:p>
            <a:pPr>
              <a:spcBef>
                <a:spcPct val="0"/>
              </a:spcBef>
              <a:buFontTx/>
              <a:buChar char="•"/>
            </a:pPr>
            <a:r>
              <a:rPr lang="en-US" dirty="0" smtClean="0">
                <a:latin typeface="Arial" pitchFamily="-101" charset="0"/>
                <a:ea typeface="ＭＳ Ｐゴシック" pitchFamily="-101" charset="-128"/>
                <a:cs typeface="ＭＳ Ｐゴシック" pitchFamily="-101" charset="-128"/>
              </a:rPr>
              <a:t>File taxes using</a:t>
            </a:r>
            <a:r>
              <a:rPr lang="en-US" baseline="0" dirty="0" smtClean="0">
                <a:latin typeface="Arial" pitchFamily="-101" charset="0"/>
                <a:ea typeface="ＭＳ Ｐゴシック" pitchFamily="-101" charset="-128"/>
                <a:cs typeface="ＭＳ Ｐゴシック" pitchFamily="-101" charset="-128"/>
              </a:rPr>
              <a:t> an Individual Taxpayer</a:t>
            </a:r>
            <a:r>
              <a:rPr lang="en-US" dirty="0" smtClean="0">
                <a:latin typeface="Arial" pitchFamily="-101" charset="0"/>
                <a:ea typeface="ＭＳ Ｐゴシック" pitchFamily="-101" charset="-128"/>
                <a:cs typeface="ＭＳ Ｐゴシック" pitchFamily="-101" charset="-128"/>
              </a:rPr>
              <a:t> Identification Number (ITIN) instead of a Social</a:t>
            </a:r>
            <a:r>
              <a:rPr lang="en-US" baseline="0" dirty="0" smtClean="0">
                <a:latin typeface="Arial" pitchFamily="-101" charset="0"/>
                <a:ea typeface="ＭＳ Ｐゴシック" pitchFamily="-101" charset="-128"/>
                <a:cs typeface="ＭＳ Ｐゴシック" pitchFamily="-101" charset="-128"/>
              </a:rPr>
              <a:t> Security Number</a:t>
            </a:r>
            <a:endParaRPr lang="en-US" dirty="0" smtClean="0">
              <a:latin typeface="Arial" pitchFamily="-101" charset="0"/>
              <a:ea typeface="ＭＳ Ｐゴシック" pitchFamily="-101" charset="-128"/>
              <a:cs typeface="ＭＳ Ｐゴシック" pitchFamily="-101" charset="-128"/>
            </a:endParaRPr>
          </a:p>
          <a:p>
            <a:pPr eaLnBrk="1" hangingPunct="1"/>
            <a:endParaRPr lang="en-US" dirty="0" smtClean="0">
              <a:latin typeface="Arial" pitchFamily="-101" charset="0"/>
              <a:ea typeface="ＭＳ Ｐゴシック" pitchFamily="-101" charset="-128"/>
              <a:cs typeface="ＭＳ Ｐゴシック" pitchFamily="-101" charset="-128"/>
            </a:endParaRPr>
          </a:p>
          <a:p>
            <a:pPr eaLnBrk="1" hangingPunct="1"/>
            <a:endParaRPr lang="en-US" dirty="0" smtClean="0">
              <a:latin typeface="Arial" pitchFamily="-101" charset="0"/>
              <a:ea typeface="ＭＳ Ｐゴシック" pitchFamily="-101" charset="-128"/>
              <a:cs typeface="ＭＳ Ｐゴシック" pitchFamily="-101" charset="-128"/>
            </a:endParaRPr>
          </a:p>
          <a:p>
            <a:pPr eaLnBrk="1" hangingPunct="1"/>
            <a:r>
              <a:rPr lang="en-US" dirty="0" smtClean="0">
                <a:latin typeface="Arial" pitchFamily="-101" charset="0"/>
                <a:ea typeface="ＭＳ Ｐゴシック" pitchFamily="-101" charset="-128"/>
                <a:cs typeface="ＭＳ Ｐゴシック" pitchFamily="-101" charset="-128"/>
              </a:rPr>
              <a:t>You will be brought to this page to complete the information necessary to initiate the data transfer.</a:t>
            </a:r>
            <a:endParaRPr lang="en-US" dirty="0">
              <a:latin typeface="Arial" pitchFamily="-101" charset="0"/>
              <a:ea typeface="ＭＳ Ｐゴシック" pitchFamily="-101" charset="-128"/>
              <a:cs typeface="ＭＳ Ｐゴシック" pitchFamily="-101" charset="-128"/>
            </a:endParaRPr>
          </a:p>
          <a:p>
            <a:pPr eaLnBrk="1" hangingPunct="1"/>
            <a:endParaRPr lang="en-US" dirty="0">
              <a:latin typeface="Arial" pitchFamily="-101" charset="0"/>
              <a:ea typeface="ＭＳ Ｐゴシック" pitchFamily="-101" charset="-128"/>
              <a:cs typeface="ＭＳ Ｐゴシック" pitchFamily="-101" charset="-128"/>
            </a:endParaRPr>
          </a:p>
          <a:p>
            <a:pPr eaLnBrk="1" hangingPunct="1"/>
            <a:r>
              <a:rPr lang="en-US" dirty="0">
                <a:latin typeface="Arial" pitchFamily="-101" charset="0"/>
                <a:ea typeface="ＭＳ Ｐゴシック" pitchFamily="-101" charset="-128"/>
                <a:cs typeface="ＭＳ Ｐゴシック" pitchFamily="-101" charset="-128"/>
              </a:rPr>
              <a:t>You must be careful to enter the home address exactly as it appears on your tax return, including all abbreviations and punctuation</a:t>
            </a:r>
            <a:r>
              <a:rPr lang="en-US" dirty="0" smtClean="0">
                <a:latin typeface="Arial" pitchFamily="-101" charset="0"/>
                <a:ea typeface="ＭＳ Ｐゴシック" pitchFamily="-101" charset="-128"/>
                <a:cs typeface="ＭＳ Ｐゴシック" pitchFamily="-101" charset="-128"/>
              </a:rPr>
              <a:t>.  An exact match is needed to complete any tax</a:t>
            </a:r>
            <a:r>
              <a:rPr lang="en-US" baseline="0" dirty="0" smtClean="0">
                <a:latin typeface="Arial" pitchFamily="-101" charset="0"/>
                <a:ea typeface="ＭＳ Ｐゴシック" pitchFamily="-101" charset="-128"/>
                <a:cs typeface="ＭＳ Ｐゴシック" pitchFamily="-101" charset="-128"/>
              </a:rPr>
              <a:t> information transfer.</a:t>
            </a:r>
            <a:endParaRPr lang="en-US" dirty="0">
              <a:latin typeface="Arial" pitchFamily="-101" charset="0"/>
              <a:ea typeface="ＭＳ Ｐゴシック" pitchFamily="-101" charset="-128"/>
              <a:cs typeface="ＭＳ Ｐゴシック" pitchFamily="-101" charset="-128"/>
            </a:endParaRPr>
          </a:p>
          <a:p>
            <a:pPr eaLnBrk="1" hangingPunct="1"/>
            <a:endParaRPr lang="en-US" dirty="0" smtClean="0">
              <a:latin typeface="Arial" pitchFamily="-101" charset="0"/>
              <a:ea typeface="ＭＳ Ｐゴシック" pitchFamily="-101" charset="-128"/>
              <a:cs typeface="ＭＳ Ｐゴシック" pitchFamily="-101" charset="-128"/>
            </a:endParaRPr>
          </a:p>
          <a:p>
            <a:pPr eaLnBrk="1" hangingPunct="1"/>
            <a:r>
              <a:rPr lang="en-US" dirty="0" smtClean="0">
                <a:latin typeface="Arial" pitchFamily="-101" charset="0"/>
                <a:ea typeface="ＭＳ Ｐゴシック" pitchFamily="-101" charset="-128"/>
                <a:cs typeface="ＭＳ Ｐゴシック" pitchFamily="-101" charset="-128"/>
              </a:rPr>
              <a:t>Successfully using </a:t>
            </a:r>
            <a:r>
              <a:rPr lang="en-US" dirty="0">
                <a:latin typeface="Arial" pitchFamily="-101" charset="0"/>
                <a:ea typeface="ＭＳ Ｐゴシック" pitchFamily="-101" charset="-128"/>
                <a:cs typeface="ＭＳ Ｐゴシック" pitchFamily="-101" charset="-128"/>
              </a:rPr>
              <a:t>the retrieval tool</a:t>
            </a:r>
            <a:r>
              <a:rPr lang="en-US" dirty="0" smtClean="0">
                <a:latin typeface="Arial" pitchFamily="-101" charset="0"/>
                <a:ea typeface="ＭＳ Ｐゴシック" pitchFamily="-101" charset="-128"/>
                <a:cs typeface="ＭＳ Ｐゴシック" pitchFamily="-101" charset="-128"/>
              </a:rPr>
              <a:t> will</a:t>
            </a:r>
            <a:r>
              <a:rPr lang="en-US" baseline="0" dirty="0" smtClean="0">
                <a:latin typeface="Arial" pitchFamily="-101" charset="0"/>
                <a:ea typeface="ＭＳ Ｐゴシック" pitchFamily="-101" charset="-128"/>
                <a:cs typeface="ＭＳ Ｐゴシック" pitchFamily="-101" charset="-128"/>
              </a:rPr>
              <a:t> eliminate requests from colleges for copies of the IRS Tax Transcript to verify tax information</a:t>
            </a:r>
            <a:r>
              <a:rPr lang="en-US" dirty="0" smtClean="0">
                <a:latin typeface="Arial" pitchFamily="-101" charset="0"/>
                <a:ea typeface="ＭＳ Ｐゴシック" pitchFamily="-101" charset="-128"/>
                <a:cs typeface="ＭＳ Ｐゴシック" pitchFamily="-101" charset="-128"/>
              </a:rPr>
              <a:t>.</a:t>
            </a:r>
            <a:endParaRPr lang="en-US" dirty="0">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p:txBody>
      </p:sp>
      <p:sp>
        <p:nvSpPr>
          <p:cNvPr id="89092" name="Slide Number Placeholder 3"/>
          <p:cNvSpPr>
            <a:spLocks noGrp="1"/>
          </p:cNvSpPr>
          <p:nvPr>
            <p:ph type="sldNum" sz="quarter" idx="5"/>
          </p:nvPr>
        </p:nvSpPr>
        <p:spPr>
          <a:noFill/>
        </p:spPr>
        <p:txBody>
          <a:bodyPr/>
          <a:lstStyle/>
          <a:p>
            <a:pPr defTabSz="915893"/>
            <a:fld id="{10C3E1EF-2F99-8D48-8061-3B46C18EFEE7}" type="slidenum">
              <a:rPr lang="en-US"/>
              <a:pPr defTabSz="915893"/>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xfrm>
            <a:off x="701676" y="4416425"/>
            <a:ext cx="5607050" cy="4183063"/>
          </a:xfrm>
          <a:prstGeom prst="rect">
            <a:avLst/>
          </a:prstGeom>
          <a:noFill/>
          <a:ln>
            <a:miter lim="800000"/>
            <a:headEnd/>
            <a:tailEnd/>
          </a:ln>
        </p:spPr>
        <p:txBody>
          <a:bodyPr lIns="91430" tIns="45716" rIns="91430" bIns="45716">
            <a:prstTxWarp prst="textNoShape">
              <a:avLst/>
            </a:prstTxWarp>
          </a:bodyPr>
          <a:lstStyle/>
          <a:p>
            <a:r>
              <a:rPr lang="en-US" dirty="0">
                <a:latin typeface="Arial" pitchFamily="-101" charset="0"/>
                <a:ea typeface="ＭＳ Ｐゴシック" pitchFamily="-101" charset="-128"/>
                <a:cs typeface="ＭＳ Ｐゴシック" pitchFamily="-101" charset="-128"/>
              </a:rPr>
              <a:t>Here are some common asset questions.  </a:t>
            </a:r>
          </a:p>
          <a:p>
            <a:endParaRPr lang="en-US" dirty="0">
              <a:latin typeface="Arial" pitchFamily="-101" charset="0"/>
              <a:ea typeface="ＭＳ Ｐゴシック" pitchFamily="-101" charset="-128"/>
              <a:cs typeface="ＭＳ Ｐゴシック" pitchFamily="-101" charset="-128"/>
            </a:endParaRPr>
          </a:p>
          <a:p>
            <a:r>
              <a:rPr lang="en-US" dirty="0" smtClean="0"/>
              <a:t>Do you report home values or retirement accounts on the FAFSA as an asset?</a:t>
            </a:r>
          </a:p>
          <a:p>
            <a:endParaRPr lang="en-US" dirty="0" smtClean="0"/>
          </a:p>
          <a:p>
            <a:r>
              <a:rPr lang="en-US" dirty="0" smtClean="0"/>
              <a:t>The value of your primary residence and tax deferred retirement accounts can be excluded.</a:t>
            </a:r>
            <a:r>
              <a:rPr lang="en-US" baseline="0" dirty="0" smtClean="0"/>
              <a:t>  However, the v</a:t>
            </a:r>
            <a:r>
              <a:rPr lang="en-US" dirty="0" smtClean="0"/>
              <a:t>alue of any real estate investment property must be reported</a:t>
            </a:r>
            <a:r>
              <a:rPr lang="en-US" baseline="0" dirty="0" smtClean="0"/>
              <a:t> as an asset.</a:t>
            </a:r>
            <a:endParaRPr lang="en-US" dirty="0" smtClean="0"/>
          </a:p>
          <a:p>
            <a:endParaRPr lang="en-US" dirty="0" smtClean="0"/>
          </a:p>
          <a:p>
            <a:r>
              <a:rPr lang="en-US" dirty="0" smtClean="0"/>
              <a:t>What about businesses and the value of business assets?</a:t>
            </a:r>
          </a:p>
          <a:p>
            <a:endParaRPr lang="en-US" dirty="0" smtClean="0"/>
          </a:p>
          <a:p>
            <a:r>
              <a:rPr lang="en-US" dirty="0" smtClean="0"/>
              <a:t>You</a:t>
            </a:r>
            <a:r>
              <a:rPr lang="en-US" baseline="0" dirty="0" smtClean="0"/>
              <a:t> would o</a:t>
            </a:r>
            <a:r>
              <a:rPr lang="en-US" dirty="0" smtClean="0"/>
              <a:t>nly need to report these</a:t>
            </a:r>
            <a:r>
              <a:rPr lang="en-US" baseline="0" dirty="0" smtClean="0"/>
              <a:t> values if</a:t>
            </a:r>
            <a:r>
              <a:rPr lang="en-US" dirty="0" smtClean="0"/>
              <a:t> the business has more than 100 employees.</a:t>
            </a:r>
            <a:endParaRPr lang="en-US" dirty="0">
              <a:latin typeface="Arial" pitchFamily="-101" charset="0"/>
              <a:ea typeface="ＭＳ Ｐゴシック" pitchFamily="-101" charset="-128"/>
              <a:cs typeface="ＭＳ Ｐゴシック" pitchFamily="-101" charset="-128"/>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1664FA-4694-A449-B221-4FA788150E54}" type="slidenum">
              <a:rPr lang="en-US">
                <a:latin typeface="Arial" pitchFamily="-101" charset="0"/>
                <a:ea typeface="ＭＳ Ｐゴシック" pitchFamily="-101" charset="-128"/>
                <a:cs typeface="ＭＳ Ｐゴシック" pitchFamily="-101" charset="-128"/>
              </a:rPr>
              <a:pPr fontAlgn="base">
                <a:spcBef>
                  <a:spcPct val="0"/>
                </a:spcBef>
                <a:spcAft>
                  <a:spcPct val="0"/>
                </a:spcAft>
              </a:pPr>
              <a:t>19</a:t>
            </a:fld>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pPr defTabSz="914306">
              <a:defRPr/>
            </a:pPr>
            <a:r>
              <a:rPr lang="en-US" altLang="en-US" dirty="0" smtClean="0">
                <a:latin typeface="Arial" charset="0"/>
                <a:ea typeface="ＭＳ Ｐゴシック" charset="-128"/>
              </a:rPr>
              <a:t>So to begin,</a:t>
            </a:r>
            <a:r>
              <a:rPr lang="en-US" altLang="en-US" baseline="0" dirty="0" smtClean="0">
                <a:latin typeface="Arial" charset="0"/>
                <a:ea typeface="ＭＳ Ｐゴシック" charset="-128"/>
              </a:rPr>
              <a:t> let’s discuss what financial aid is.</a:t>
            </a:r>
          </a:p>
          <a:p>
            <a:pPr defTabSz="914306">
              <a:defRPr/>
            </a:pPr>
            <a:endParaRPr lang="en-US" altLang="en-US" dirty="0" smtClean="0">
              <a:latin typeface="Arial" charset="0"/>
              <a:ea typeface="ＭＳ Ｐゴシック" charset="-128"/>
            </a:endParaRPr>
          </a:p>
          <a:p>
            <a:pPr defTabSz="914306">
              <a:defRPr/>
            </a:pPr>
            <a:r>
              <a:rPr lang="en-US" altLang="en-US" dirty="0" smtClean="0">
                <a:latin typeface="Arial" charset="0"/>
                <a:ea typeface="ＭＳ Ｐゴシック" charset="-128"/>
              </a:rPr>
              <a:t>Financial aid programs are intended</a:t>
            </a:r>
            <a:r>
              <a:rPr lang="en-US" altLang="en-US" baseline="0" dirty="0" smtClean="0">
                <a:latin typeface="Arial" charset="0"/>
                <a:ea typeface="ＭＳ Ｐゴシック" charset="-128"/>
              </a:rPr>
              <a:t> to </a:t>
            </a:r>
            <a:r>
              <a:rPr lang="en-US" altLang="en-US" dirty="0" smtClean="0">
                <a:latin typeface="Arial" charset="0"/>
                <a:ea typeface="ＭＳ Ｐゴシック" charset="-128"/>
              </a:rPr>
              <a:t>provide funding to students to help them pay for the cost of attending college.</a:t>
            </a:r>
            <a:endParaRPr lang="en-US" dirty="0" smtClean="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Financial aid programs</a:t>
            </a:r>
            <a:r>
              <a:rPr lang="en-US" baseline="0" dirty="0" smtClean="0">
                <a:latin typeface="Arial" pitchFamily="-101" charset="0"/>
                <a:ea typeface="ＭＳ Ｐゴシック" pitchFamily="-101" charset="-128"/>
                <a:cs typeface="ＭＳ Ｐゴシック" pitchFamily="-101" charset="-128"/>
              </a:rPr>
              <a:t> are</a:t>
            </a:r>
            <a:r>
              <a:rPr lang="en-US" dirty="0" smtClean="0">
                <a:latin typeface="Arial" pitchFamily="-101" charset="0"/>
                <a:ea typeface="ＭＳ Ｐゴシック" pitchFamily="-101" charset="-128"/>
                <a:cs typeface="ＭＳ Ｐゴシック" pitchFamily="-101" charset="-128"/>
              </a:rPr>
              <a:t> </a:t>
            </a:r>
            <a:r>
              <a:rPr lang="en-US" dirty="0">
                <a:latin typeface="Arial" pitchFamily="-101" charset="0"/>
                <a:ea typeface="ＭＳ Ｐゴシック" pitchFamily="-101" charset="-128"/>
                <a:cs typeface="ＭＳ Ｐゴシック" pitchFamily="-101" charset="-128"/>
              </a:rPr>
              <a:t>awarded from </a:t>
            </a:r>
            <a:r>
              <a:rPr lang="en-US" dirty="0" smtClean="0">
                <a:latin typeface="Arial" pitchFamily="-101" charset="0"/>
                <a:ea typeface="ＭＳ Ｐゴシック" pitchFamily="-101" charset="-128"/>
                <a:cs typeface="ＭＳ Ｐゴシック" pitchFamily="-101" charset="-128"/>
              </a:rPr>
              <a:t>several different </a:t>
            </a:r>
            <a:r>
              <a:rPr lang="en-US" dirty="0">
                <a:latin typeface="Arial" pitchFamily="-101" charset="0"/>
                <a:ea typeface="ＭＳ Ｐゴシック" pitchFamily="-101" charset="-128"/>
                <a:cs typeface="ＭＳ Ｐゴシック" pitchFamily="-101" charset="-128"/>
              </a:rPr>
              <a:t>sources and</a:t>
            </a:r>
            <a:r>
              <a:rPr lang="en-US" dirty="0" smtClean="0">
                <a:latin typeface="Arial" pitchFamily="-101" charset="0"/>
                <a:ea typeface="ＭＳ Ｐゴシック" pitchFamily="-101" charset="-128"/>
                <a:cs typeface="ＭＳ Ｐゴシック" pitchFamily="-101" charset="-128"/>
              </a:rPr>
              <a:t> qualifications may </a:t>
            </a:r>
            <a:r>
              <a:rPr lang="en-US" dirty="0">
                <a:latin typeface="Arial" pitchFamily="-101" charset="0"/>
                <a:ea typeface="ＭＳ Ｐゴシック" pitchFamily="-101" charset="-128"/>
                <a:cs typeface="ＭＳ Ｐゴシック" pitchFamily="-101" charset="-128"/>
              </a:rPr>
              <a:t>be based </a:t>
            </a:r>
            <a:r>
              <a:rPr lang="en-US" dirty="0" smtClean="0">
                <a:latin typeface="Arial" pitchFamily="-101" charset="0"/>
                <a:ea typeface="ＭＳ Ｐゴシック" pitchFamily="-101" charset="-128"/>
                <a:cs typeface="ＭＳ Ｐゴシック" pitchFamily="-101" charset="-128"/>
              </a:rPr>
              <a:t>on either </a:t>
            </a:r>
            <a:r>
              <a:rPr lang="en-US" dirty="0">
                <a:latin typeface="Arial" pitchFamily="-101" charset="0"/>
                <a:ea typeface="ＭＳ Ｐゴシック" pitchFamily="-101" charset="-128"/>
                <a:cs typeface="ＭＳ Ｐゴシック" pitchFamily="-101" charset="-128"/>
              </a:rPr>
              <a:t>financial need or </a:t>
            </a:r>
            <a:r>
              <a:rPr lang="en-US" dirty="0" smtClean="0">
                <a:latin typeface="Arial" pitchFamily="-101" charset="0"/>
                <a:ea typeface="ＭＳ Ｐゴシック" pitchFamily="-101" charset="-128"/>
                <a:cs typeface="ＭＳ Ｐゴシック" pitchFamily="-101" charset="-128"/>
              </a:rPr>
              <a:t>other non-need-based </a:t>
            </a:r>
            <a:r>
              <a:rPr lang="en-US" dirty="0">
                <a:latin typeface="Arial" pitchFamily="-101" charset="0"/>
                <a:ea typeface="ＭＳ Ｐゴシック" pitchFamily="-101" charset="-128"/>
                <a:cs typeface="ＭＳ Ｐゴシック" pitchFamily="-101" charset="-128"/>
              </a:rPr>
              <a:t>criteria, such as academic excellence or athletic ability.</a:t>
            </a:r>
            <a:endParaRPr lang="en-US" dirty="0" smtClean="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101" charset="0"/>
                <a:ea typeface="ＭＳ Ｐゴシック" pitchFamily="-101" charset="-128"/>
                <a:cs typeface="ＭＳ Ｐゴシック" pitchFamily="-101" charset="-128"/>
              </a:rPr>
              <a:t>With</a:t>
            </a:r>
            <a:r>
              <a:rPr lang="en-US" baseline="0" dirty="0" smtClean="0">
                <a:latin typeface="Arial" pitchFamily="-101" charset="0"/>
                <a:ea typeface="ＭＳ Ｐゴシック" pitchFamily="-101" charset="-128"/>
                <a:cs typeface="ＭＳ Ｐゴシック" pitchFamily="-101" charset="-128"/>
              </a:rPr>
              <a:t> </a:t>
            </a:r>
            <a:r>
              <a:rPr lang="en-US" baseline="0" dirty="0" smtClean="0">
                <a:latin typeface="+mn-lt"/>
                <a:ea typeface="ＭＳ Ｐゴシック" pitchFamily="-101" charset="-128"/>
                <a:cs typeface="ＭＳ Ｐゴシック" pitchFamily="-101" charset="-128"/>
              </a:rPr>
              <a:t>n</a:t>
            </a:r>
            <a:r>
              <a:rPr lang="en-US" dirty="0" smtClean="0">
                <a:ea typeface="ＭＳ Ｐゴシック" pitchFamily="-101" charset="-128"/>
                <a:cs typeface="ＭＳ Ｐゴシック" pitchFamily="-101" charset="-128"/>
              </a:rPr>
              <a:t>eed-based aid</a:t>
            </a:r>
            <a:r>
              <a:rPr lang="en-US" baseline="0" dirty="0" smtClean="0">
                <a:ea typeface="ＭＳ Ｐゴシック" pitchFamily="-101" charset="-128"/>
                <a:cs typeface="ＭＳ Ｐゴシック" pitchFamily="-101" charset="-128"/>
              </a:rPr>
              <a:t> </a:t>
            </a:r>
            <a:r>
              <a:rPr lang="en-US" baseline="0" dirty="0" smtClean="0">
                <a:ea typeface="+mn-ea"/>
                <a:cs typeface="+mn-cs"/>
              </a:rPr>
              <a:t>y</a:t>
            </a:r>
            <a:r>
              <a:rPr lang="en-US" dirty="0" smtClean="0"/>
              <a:t>our family’s ability to pay for college costs is evaluated</a:t>
            </a:r>
            <a:r>
              <a:rPr lang="en-US" baseline="0" dirty="0" smtClean="0"/>
              <a:t> using income and asset </a:t>
            </a:r>
            <a:r>
              <a:rPr lang="en-US" dirty="0" smtClean="0"/>
              <a:t>information collected from financial aid applications such as the FAFSA</a:t>
            </a:r>
            <a:r>
              <a:rPr lang="en-US" baseline="0" dirty="0" smtClean="0"/>
              <a:t> (</a:t>
            </a:r>
            <a:r>
              <a:rPr lang="en-US" dirty="0" smtClean="0"/>
              <a:t>the</a:t>
            </a:r>
            <a:r>
              <a:rPr lang="en-US" baseline="0" dirty="0" smtClean="0"/>
              <a:t> </a:t>
            </a:r>
            <a:r>
              <a:rPr lang="en-US" dirty="0" smtClean="0"/>
              <a:t>Free Application for Federal Student</a:t>
            </a:r>
            <a:r>
              <a:rPr lang="en-US" baseline="0" dirty="0" smtClean="0"/>
              <a:t> Aid).</a:t>
            </a:r>
            <a:endParaRPr lang="en-US" dirty="0" smtClean="0"/>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Non-need-based </a:t>
            </a:r>
            <a:r>
              <a:rPr lang="en-US" dirty="0">
                <a:latin typeface="Arial" pitchFamily="-101" charset="0"/>
                <a:ea typeface="ＭＳ Ｐゴシック" pitchFamily="-101" charset="-128"/>
                <a:cs typeface="ＭＳ Ｐゴシック" pitchFamily="-101" charset="-128"/>
              </a:rPr>
              <a:t>financial aid</a:t>
            </a:r>
            <a:r>
              <a:rPr lang="en-US" dirty="0" smtClean="0">
                <a:latin typeface="Arial" pitchFamily="-101" charset="0"/>
                <a:ea typeface="ＭＳ Ｐゴシック" pitchFamily="-101" charset="-128"/>
                <a:cs typeface="ＭＳ Ｐゴシック" pitchFamily="-101" charset="-128"/>
              </a:rPr>
              <a:t> is more commonly referred </a:t>
            </a:r>
            <a:r>
              <a:rPr lang="en-US" dirty="0">
                <a:latin typeface="Arial" pitchFamily="-101" charset="0"/>
                <a:ea typeface="ＭＳ Ｐゴシック" pitchFamily="-101" charset="-128"/>
                <a:cs typeface="ＭＳ Ｐゴシック" pitchFamily="-101" charset="-128"/>
              </a:rPr>
              <a:t>to as merit-based aid</a:t>
            </a:r>
            <a:r>
              <a:rPr lang="en-US" dirty="0" smtClean="0">
                <a:latin typeface="Arial" pitchFamily="-101" charset="0"/>
                <a:ea typeface="ＭＳ Ｐゴシック" pitchFamily="-101" charset="-128"/>
                <a:cs typeface="ＭＳ Ｐゴシック" pitchFamily="-101" charset="-128"/>
              </a:rPr>
              <a:t>.</a:t>
            </a:r>
          </a:p>
        </p:txBody>
      </p:sp>
      <p:sp>
        <p:nvSpPr>
          <p:cNvPr id="57348" name="Slide Number Placeholder 3"/>
          <p:cNvSpPr>
            <a:spLocks noGrp="1"/>
          </p:cNvSpPr>
          <p:nvPr>
            <p:ph type="sldNum" sz="quarter" idx="5"/>
          </p:nvPr>
        </p:nvSpPr>
        <p:spPr>
          <a:noFill/>
        </p:spPr>
        <p:txBody>
          <a:bodyPr/>
          <a:lstStyle/>
          <a:p>
            <a:pPr defTabSz="915893"/>
            <a:fld id="{B24D3308-FD0E-C14E-96A3-37F52F0CB7F9}" type="slidenum">
              <a:rPr lang="en-US"/>
              <a:pPr defTabSz="915893"/>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xfrm>
            <a:off x="701676" y="4416425"/>
            <a:ext cx="5607050" cy="4183063"/>
          </a:xfrm>
          <a:prstGeom prst="rect">
            <a:avLst/>
          </a:prstGeom>
          <a:noFill/>
          <a:ln>
            <a:miter lim="800000"/>
            <a:headEnd/>
            <a:tailEnd/>
          </a:ln>
        </p:spPr>
        <p:txBody>
          <a:bodyPr lIns="91430" tIns="45716" rIns="91430" bIns="45716">
            <a:prstTxWarp prst="textNoShape">
              <a:avLst/>
            </a:prstTxWarp>
          </a:bodyPr>
          <a:lstStyle/>
          <a:p>
            <a:r>
              <a:rPr lang="en-US" dirty="0" smtClean="0"/>
              <a:t>Are UGMA/UTMA accounts, trust funds, savings bonds, or any other asset belonging to the student reported on FAFSA?</a:t>
            </a:r>
          </a:p>
          <a:p>
            <a:endParaRPr lang="en-US" dirty="0" smtClean="0"/>
          </a:p>
          <a:p>
            <a:r>
              <a:rPr lang="en-US" dirty="0" smtClean="0"/>
              <a:t>The</a:t>
            </a:r>
            <a:r>
              <a:rPr lang="en-US" baseline="0" dirty="0" smtClean="0"/>
              <a:t> c</a:t>
            </a:r>
            <a:r>
              <a:rPr lang="en-US" dirty="0" smtClean="0"/>
              <a:t>urrent market value of these student-owned assets must be reported in the student income/asset section.</a:t>
            </a:r>
          </a:p>
          <a:p>
            <a:endParaRPr lang="en-US" dirty="0" smtClean="0"/>
          </a:p>
          <a:p>
            <a:r>
              <a:rPr lang="en-US" dirty="0" smtClean="0"/>
              <a:t>How are 529 college savings plans treated?</a:t>
            </a:r>
          </a:p>
          <a:p>
            <a:endParaRPr lang="en-US" dirty="0" smtClean="0"/>
          </a:p>
          <a:p>
            <a:r>
              <a:rPr lang="en-US" dirty="0" smtClean="0"/>
              <a:t>The current market value of 529 Plans, for all children, must be reported in the parent income/asset section.</a:t>
            </a:r>
            <a:endParaRPr lang="en-US"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1664FA-4694-A449-B221-4FA788150E54}" type="slidenum">
              <a:rPr lang="en-US">
                <a:latin typeface="Arial" pitchFamily="-101" charset="0"/>
                <a:ea typeface="ＭＳ Ｐゴシック" pitchFamily="-101" charset="-128"/>
                <a:cs typeface="ＭＳ Ｐゴシック" pitchFamily="-101" charset="-128"/>
              </a:rPr>
              <a:pPr fontAlgn="base">
                <a:spcBef>
                  <a:spcPct val="0"/>
                </a:spcBef>
                <a:spcAft>
                  <a:spcPct val="0"/>
                </a:spcAft>
              </a:pPr>
              <a:t>20</a:t>
            </a:fld>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r>
              <a:rPr lang="en-US" sz="1100" dirty="0" smtClean="0">
                <a:latin typeface="Arial" pitchFamily="-101" charset="0"/>
                <a:ea typeface="ＭＳ Ｐゴシック" pitchFamily="-101" charset="-128"/>
                <a:cs typeface="ＭＳ Ｐゴシック" pitchFamily="-101" charset="-128"/>
              </a:rPr>
              <a:t>Here is a list of federal programs that are administered through the US Department of Education’s Office of Federal Student Aid.</a:t>
            </a:r>
          </a:p>
          <a:p>
            <a:endParaRPr lang="en-US" sz="1100" dirty="0" smtClean="0">
              <a:latin typeface="Arial" pitchFamily="-101" charset="0"/>
              <a:ea typeface="ＭＳ Ｐゴシック" pitchFamily="-101" charset="-128"/>
              <a:cs typeface="ＭＳ Ｐゴシック" pitchFamily="-101" charset="-128"/>
            </a:endParaRPr>
          </a:p>
          <a:p>
            <a:r>
              <a:rPr lang="en-US" sz="1100" dirty="0" smtClean="0">
                <a:latin typeface="Arial" pitchFamily="-101" charset="0"/>
                <a:ea typeface="ＭＳ Ｐゴシック" pitchFamily="-101" charset="-128"/>
                <a:cs typeface="ＭＳ Ｐゴシック" pitchFamily="-101" charset="-128"/>
              </a:rPr>
              <a:t>To qualify</a:t>
            </a:r>
            <a:r>
              <a:rPr lang="en-US" sz="1100" baseline="0" dirty="0" smtClean="0">
                <a:latin typeface="Arial" pitchFamily="-101" charset="0"/>
                <a:ea typeface="ＭＳ Ｐゴシック" pitchFamily="-101" charset="-128"/>
                <a:cs typeface="ＭＳ Ｐゴシック" pitchFamily="-101" charset="-128"/>
              </a:rPr>
              <a:t> for any of these programs the student must submit a </a:t>
            </a:r>
            <a:r>
              <a:rPr lang="en-US" sz="1100" dirty="0" smtClean="0">
                <a:latin typeface="Arial" pitchFamily="-101" charset="0"/>
                <a:ea typeface="ＭＳ Ｐゴシック" pitchFamily="-101" charset="-128"/>
                <a:cs typeface="ＭＳ Ｐゴシック" pitchFamily="-101" charset="-128"/>
              </a:rPr>
              <a:t>FAFSA application.  </a:t>
            </a:r>
          </a:p>
          <a:p>
            <a:endParaRPr lang="en-US" sz="1100" dirty="0" smtClean="0"/>
          </a:p>
          <a:p>
            <a:r>
              <a:rPr lang="en-US" sz="1100" dirty="0" smtClean="0"/>
              <a:t>The</a:t>
            </a:r>
            <a:r>
              <a:rPr lang="en-US" sz="1100" baseline="0" dirty="0" smtClean="0"/>
              <a:t> Pell</a:t>
            </a:r>
            <a:r>
              <a:rPr lang="en-US" sz="1100" dirty="0" smtClean="0"/>
              <a:t> Grant is the</a:t>
            </a:r>
            <a:r>
              <a:rPr lang="en-US" sz="1100" baseline="0" dirty="0" smtClean="0"/>
              <a:t> grant most commonly awarded by the federal government</a:t>
            </a:r>
            <a:r>
              <a:rPr lang="en-US" sz="1100" dirty="0" smtClean="0"/>
              <a:t>.</a:t>
            </a:r>
            <a:r>
              <a:rPr lang="en-US" sz="1100" baseline="0" dirty="0" smtClean="0"/>
              <a:t>  For the </a:t>
            </a:r>
            <a:r>
              <a:rPr lang="en-US" sz="1100" dirty="0" smtClean="0"/>
              <a:t>2016</a:t>
            </a:r>
            <a:r>
              <a:rPr lang="en-US" sz="1100" dirty="0"/>
              <a:t>-2017</a:t>
            </a:r>
            <a:r>
              <a:rPr lang="en-US" sz="1100" dirty="0" smtClean="0"/>
              <a:t> school year, Pell Grants may</a:t>
            </a:r>
            <a:r>
              <a:rPr lang="en-US" sz="1100" baseline="0" dirty="0" smtClean="0"/>
              <a:t> be awarded</a:t>
            </a:r>
            <a:r>
              <a:rPr lang="en-US" sz="1100" dirty="0" smtClean="0"/>
              <a:t> up to </a:t>
            </a:r>
            <a:r>
              <a:rPr lang="en-US" sz="1100" dirty="0"/>
              <a:t>$</a:t>
            </a:r>
            <a:r>
              <a:rPr lang="en-US" sz="1100" dirty="0" smtClean="0"/>
              <a:t>5,815</a:t>
            </a:r>
            <a:r>
              <a:rPr lang="en-US" sz="1100" baseline="0" dirty="0" smtClean="0"/>
              <a:t> </a:t>
            </a:r>
            <a:r>
              <a:rPr lang="en-US" sz="1100" dirty="0" smtClean="0"/>
              <a:t>per year.</a:t>
            </a:r>
            <a:r>
              <a:rPr lang="en-US" sz="1100" baseline="0" dirty="0" smtClean="0"/>
              <a:t>  However, qualifying for the program and the exact amount awarded will depend on the student’s E</a:t>
            </a:r>
            <a:r>
              <a:rPr lang="en-US" sz="1100" dirty="0" smtClean="0"/>
              <a:t>xpected </a:t>
            </a:r>
            <a:r>
              <a:rPr lang="en-US" sz="1100" dirty="0"/>
              <a:t>F</a:t>
            </a:r>
            <a:r>
              <a:rPr lang="en-US" sz="1100" dirty="0" smtClean="0"/>
              <a:t>amily Contribution.</a:t>
            </a:r>
          </a:p>
          <a:p>
            <a:endParaRPr lang="en-US" sz="1100" dirty="0" smtClean="0"/>
          </a:p>
          <a:p>
            <a:r>
              <a:rPr lang="en-US" sz="1100" dirty="0" smtClean="0"/>
              <a:t>The Supplemental</a:t>
            </a:r>
            <a:r>
              <a:rPr lang="en-US" sz="1100" baseline="0" dirty="0" smtClean="0"/>
              <a:t> Educational Opportunity Grant (or </a:t>
            </a:r>
            <a:r>
              <a:rPr lang="en-US" sz="1100" dirty="0" smtClean="0"/>
              <a:t>SEOG),</a:t>
            </a:r>
            <a:r>
              <a:rPr lang="en-US" sz="1100" baseline="0" dirty="0" smtClean="0"/>
              <a:t> Work-study, and the Perkins Loan program are all awarded based on available funding at colleges.  College financial aid offices determine eligibility and will consider students for these programs during the application review process.</a:t>
            </a:r>
          </a:p>
          <a:p>
            <a:endParaRPr lang="en-US" sz="1100" dirty="0"/>
          </a:p>
          <a:p>
            <a:r>
              <a:rPr lang="en-US" sz="1100" dirty="0" smtClean="0">
                <a:latin typeface="Arial" pitchFamily="-101" charset="0"/>
                <a:ea typeface="ＭＳ Ｐゴシック" pitchFamily="-101" charset="-128"/>
                <a:cs typeface="ＭＳ Ｐゴシック" pitchFamily="-101" charset="-128"/>
              </a:rPr>
              <a:t>Direct Stafford loans are federal loans in which the student is the borrower and will</a:t>
            </a:r>
            <a:r>
              <a:rPr lang="en-US" sz="1100" baseline="0" dirty="0" smtClean="0">
                <a:latin typeface="Arial" pitchFamily="-101" charset="0"/>
                <a:ea typeface="ＭＳ Ｐゴシック" pitchFamily="-101" charset="-128"/>
                <a:cs typeface="ＭＳ Ｐゴシック" pitchFamily="-101" charset="-128"/>
              </a:rPr>
              <a:t> be</a:t>
            </a:r>
            <a:r>
              <a:rPr lang="en-US" sz="1100" dirty="0" smtClean="0">
                <a:latin typeface="Arial" pitchFamily="-101" charset="0"/>
                <a:ea typeface="ＭＳ Ｐゴシック" pitchFamily="-101" charset="-128"/>
                <a:cs typeface="ＭＳ Ｐゴシック" pitchFamily="-101" charset="-128"/>
              </a:rPr>
              <a:t> responsible for repayment</a:t>
            </a:r>
            <a:r>
              <a:rPr lang="en-US" sz="1100" baseline="0" dirty="0" smtClean="0">
                <a:latin typeface="Arial" pitchFamily="-101" charset="0"/>
                <a:ea typeface="ＭＳ Ｐゴシック" pitchFamily="-101" charset="-128"/>
                <a:cs typeface="ＭＳ Ｐゴシック" pitchFamily="-101" charset="-128"/>
              </a:rPr>
              <a:t>.  A Direct PLUS loan is a loan where the parent is the borrower and they are responsible for repayment.</a:t>
            </a:r>
            <a:endParaRPr lang="en-US" sz="1100" dirty="0" smtClean="0">
              <a:latin typeface="Arial" pitchFamily="-101" charset="0"/>
              <a:ea typeface="ＭＳ Ｐゴシック" pitchFamily="-101" charset="-128"/>
              <a:cs typeface="ＭＳ Ｐゴシック" pitchFamily="-101" charset="-128"/>
            </a:endParaRPr>
          </a:p>
          <a:p>
            <a:endParaRPr lang="en-US" dirty="0" smtClean="0">
              <a:solidFill>
                <a:srgbClr val="C00000"/>
              </a:solidFill>
              <a:latin typeface="Arial" pitchFamily="-101" charset="0"/>
              <a:ea typeface="ＭＳ Ｐゴシック" pitchFamily="-101" charset="-128"/>
              <a:cs typeface="ＭＳ Ｐゴシック" pitchFamily="-101" charset="-128"/>
            </a:endParaRPr>
          </a:p>
          <a:p>
            <a:r>
              <a:rPr lang="en-US" b="1" dirty="0" smtClean="0">
                <a:solidFill>
                  <a:srgbClr val="FF0000"/>
                </a:solidFill>
                <a:latin typeface="Arial" pitchFamily="-101" charset="0"/>
                <a:ea typeface="ＭＳ Ｐゴシック" pitchFamily="-101" charset="-128"/>
                <a:cs typeface="ＭＳ Ｐゴシック" pitchFamily="-101" charset="-128"/>
              </a:rPr>
              <a:t>**Please</a:t>
            </a:r>
            <a:r>
              <a:rPr lang="en-US" b="1" baseline="0" dirty="0" smtClean="0">
                <a:solidFill>
                  <a:srgbClr val="FF0000"/>
                </a:solidFill>
                <a:latin typeface="Arial" pitchFamily="-101" charset="0"/>
                <a:ea typeface="ＭＳ Ｐゴシック" pitchFamily="-101" charset="-128"/>
                <a:cs typeface="ＭＳ Ｐゴシック" pitchFamily="-101" charset="-128"/>
              </a:rPr>
              <a:t> refer to the “</a:t>
            </a:r>
            <a:r>
              <a:rPr lang="en-US" b="1" dirty="0" smtClean="0">
                <a:solidFill>
                  <a:srgbClr val="FF0000"/>
                </a:solidFill>
                <a:latin typeface="Arial" pitchFamily="-101" charset="0"/>
                <a:ea typeface="ＭＳ Ｐゴシック" pitchFamily="-101" charset="-128"/>
                <a:cs typeface="ＭＳ Ｐゴシック" pitchFamily="-101" charset="-128"/>
              </a:rPr>
              <a:t>How To Pay for College” Booklet to</a:t>
            </a:r>
            <a:r>
              <a:rPr lang="en-US" b="1" baseline="0" dirty="0" smtClean="0">
                <a:solidFill>
                  <a:srgbClr val="FF0000"/>
                </a:solidFill>
                <a:latin typeface="Arial" pitchFamily="-101" charset="0"/>
                <a:ea typeface="ＭＳ Ｐゴシック" pitchFamily="-101" charset="-128"/>
                <a:cs typeface="ＭＳ Ｐゴシック" pitchFamily="-101" charset="-128"/>
              </a:rPr>
              <a:t> learn more about the federal student loan programs.   There we discuss more details about each of the federal student loan options including eligibility and interest rates.**</a:t>
            </a:r>
            <a:endParaRPr lang="en-US" b="1" dirty="0">
              <a:solidFill>
                <a:srgbClr val="FF0000"/>
              </a:solidFill>
              <a:latin typeface="Arial" pitchFamily="-101" charset="0"/>
              <a:ea typeface="ＭＳ Ｐゴシック" pitchFamily="-101" charset="-128"/>
              <a:cs typeface="ＭＳ Ｐゴシック" pitchFamily="-101" charset="-128"/>
            </a:endParaRPr>
          </a:p>
        </p:txBody>
      </p:sp>
      <p:sp>
        <p:nvSpPr>
          <p:cNvPr id="66564" name="Slide Number Placeholder 3"/>
          <p:cNvSpPr>
            <a:spLocks noGrp="1"/>
          </p:cNvSpPr>
          <p:nvPr>
            <p:ph type="sldNum" sz="quarter" idx="5"/>
          </p:nvPr>
        </p:nvSpPr>
        <p:spPr>
          <a:noFill/>
        </p:spPr>
        <p:txBody>
          <a:bodyPr/>
          <a:lstStyle/>
          <a:p>
            <a:pPr defTabSz="915893"/>
            <a:fld id="{45CC92B5-05E5-794C-A2AA-3D1DE2160C40}" type="slidenum">
              <a:rPr lang="en-US"/>
              <a:pPr defTabSz="915893"/>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xfrm>
            <a:off x="701675" y="4416425"/>
            <a:ext cx="5607050" cy="4183063"/>
          </a:xfrm>
          <a:prstGeom prst="rect">
            <a:avLst/>
          </a:prstGeom>
          <a:noFill/>
          <a:ln/>
        </p:spPr>
        <p:txBody>
          <a:bodyPr/>
          <a:lstStyle/>
          <a:p>
            <a:r>
              <a:rPr lang="en-US" dirty="0">
                <a:latin typeface="Arial" pitchFamily="-101" charset="0"/>
                <a:ea typeface="ＭＳ Ｐゴシック" pitchFamily="-101" charset="-128"/>
                <a:cs typeface="ＭＳ Ｐゴシック" pitchFamily="-101" charset="-128"/>
              </a:rPr>
              <a:t>The Pell Grant is an entitlement program- which means if you are eligible, you will receive the grant. It is usually awarded to students with a higher financial need.</a:t>
            </a:r>
          </a:p>
          <a:p>
            <a:endParaRPr lang="en-US" dirty="0">
              <a:latin typeface="Arial" pitchFamily="-101" charset="0"/>
              <a:ea typeface="ＭＳ Ｐゴシック" pitchFamily="-101" charset="-128"/>
              <a:cs typeface="ＭＳ Ｐゴシック" pitchFamily="-101" charset="-128"/>
            </a:endParaRPr>
          </a:p>
          <a:p>
            <a:r>
              <a:rPr lang="en-US" dirty="0">
                <a:latin typeface="Arial" pitchFamily="-101" charset="0"/>
                <a:ea typeface="ＭＳ Ｐゴシック" pitchFamily="-101" charset="-128"/>
                <a:cs typeface="ＭＳ Ｐゴシック" pitchFamily="-101" charset="-128"/>
              </a:rPr>
              <a:t>The grant is determined based on your COA, EFC, and your enrollment status.  You must be in a matriculated program and taking at least three credits to be eligible.  You also need to be in good academic standing while you are enrolled in college.</a:t>
            </a:r>
          </a:p>
          <a:p>
            <a:endParaRPr lang="en-US" dirty="0">
              <a:latin typeface="Arial" pitchFamily="-101" charset="0"/>
              <a:ea typeface="ＭＳ Ｐゴシック" pitchFamily="-101" charset="-128"/>
              <a:cs typeface="ＭＳ Ｐゴシック" pitchFamily="-101" charset="-128"/>
            </a:endParaRPr>
          </a:p>
          <a:p>
            <a:r>
              <a:rPr lang="en-US" dirty="0">
                <a:latin typeface="Arial" pitchFamily="-101" charset="0"/>
                <a:ea typeface="ＭＳ Ｐゴシック" pitchFamily="-101" charset="-128"/>
                <a:cs typeface="ＭＳ Ｐゴシック" pitchFamily="-101" charset="-128"/>
              </a:rPr>
              <a:t>Currently, you can receive up to $</a:t>
            </a:r>
            <a:r>
              <a:rPr lang="en-US" dirty="0" smtClean="0">
                <a:latin typeface="Arial" pitchFamily="-101" charset="0"/>
                <a:ea typeface="ＭＳ Ｐゴシック" pitchFamily="-101" charset="-128"/>
                <a:cs typeface="ＭＳ Ｐゴシック" pitchFamily="-101" charset="-128"/>
              </a:rPr>
              <a:t>5,815 </a:t>
            </a:r>
            <a:r>
              <a:rPr lang="en-US" dirty="0">
                <a:latin typeface="Arial" pitchFamily="-101" charset="0"/>
                <a:ea typeface="ＭＳ Ｐゴシック" pitchFamily="-101" charset="-128"/>
                <a:cs typeface="ＭＳ Ｐゴシック" pitchFamily="-101" charset="-128"/>
              </a:rPr>
              <a:t>per year. Your college will determine your exact Pell grant award and notify you in their financial aid award letter.</a:t>
            </a:r>
          </a:p>
          <a:p>
            <a:endParaRPr lang="en-US" dirty="0">
              <a:latin typeface="Arial" pitchFamily="-101" charset="0"/>
              <a:ea typeface="ＭＳ Ｐゴシック" pitchFamily="-101" charset="-128"/>
              <a:cs typeface="ＭＳ Ｐゴシック" pitchFamily="-101" charset="-128"/>
            </a:endParaRPr>
          </a:p>
        </p:txBody>
      </p:sp>
      <p:sp>
        <p:nvSpPr>
          <p:cNvPr id="67588" name="Slide Number Placeholder 3"/>
          <p:cNvSpPr>
            <a:spLocks noGrp="1"/>
          </p:cNvSpPr>
          <p:nvPr>
            <p:ph type="sldNum" sz="quarter" idx="5"/>
          </p:nvPr>
        </p:nvSpPr>
        <p:spPr>
          <a:noFill/>
        </p:spPr>
        <p:txBody>
          <a:bodyPr/>
          <a:lstStyle/>
          <a:p>
            <a:pPr defTabSz="915988"/>
            <a:fld id="{87139B28-7049-5844-90F7-F7550B5BF9CA}" type="slidenum">
              <a:rPr lang="en-US"/>
              <a:pPr defTabSz="915988"/>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pPr lvl="1" eaLnBrk="1" hangingPunct="1"/>
            <a:r>
              <a:rPr lang="en-US" dirty="0">
                <a:latin typeface="Arial" pitchFamily="-101" charset="0"/>
              </a:rPr>
              <a:t>Once you successfully complete the FAFSA, you will see the confirmation page.  </a:t>
            </a:r>
          </a:p>
          <a:p>
            <a:pPr lvl="1" eaLnBrk="1" hangingPunct="1"/>
            <a:endParaRPr lang="en-US" dirty="0">
              <a:latin typeface="Arial" pitchFamily="-101" charset="0"/>
            </a:endParaRPr>
          </a:p>
          <a:p>
            <a:pPr lvl="1" eaLnBrk="1" hangingPunct="1"/>
            <a:r>
              <a:rPr lang="en-US" dirty="0">
                <a:latin typeface="Arial" pitchFamily="-101" charset="0"/>
              </a:rPr>
              <a:t>If you indicated you are a resident of New York State and listed at least one college located in New York State on</a:t>
            </a:r>
            <a:r>
              <a:rPr lang="en-US" dirty="0" smtClean="0">
                <a:latin typeface="Arial" pitchFamily="-101" charset="0"/>
              </a:rPr>
              <a:t> the </a:t>
            </a:r>
            <a:r>
              <a:rPr lang="en-US" dirty="0">
                <a:latin typeface="Arial" pitchFamily="-101" charset="0"/>
              </a:rPr>
              <a:t>FAFSA application, the link highlighted in this screen shot will be present on the confirmation page.  Using the link will bring you to the HESC TAP application web portal.  Make sure pop-up blockers are set to allow pop-ups on the FAFSA website!</a:t>
            </a:r>
          </a:p>
          <a:p>
            <a:pPr lvl="1" eaLnBrk="1" hangingPunct="1"/>
            <a:endParaRPr lang="en-US" dirty="0">
              <a:latin typeface="Arial" pitchFamily="-101" charset="0"/>
            </a:endParaRPr>
          </a:p>
          <a:p>
            <a:pPr lvl="1" eaLnBrk="1" hangingPunct="1"/>
            <a:r>
              <a:rPr lang="en-US" dirty="0">
                <a:latin typeface="Arial" pitchFamily="-101" charset="0"/>
              </a:rPr>
              <a:t>First time TAP applicants will need to establish a HESC User ID and PIN number as part of the application process.</a:t>
            </a:r>
          </a:p>
          <a:p>
            <a:endParaRPr lang="en-US" dirty="0">
              <a:latin typeface="Arial" pitchFamily="-101" charset="0"/>
              <a:ea typeface="ＭＳ Ｐゴシック" pitchFamily="-101" charset="-128"/>
              <a:cs typeface="ＭＳ Ｐゴシック" pitchFamily="-101" charset="-128"/>
            </a:endParaRPr>
          </a:p>
        </p:txBody>
      </p:sp>
      <p:sp>
        <p:nvSpPr>
          <p:cNvPr id="93188" name="Slide Number Placeholder 3"/>
          <p:cNvSpPr>
            <a:spLocks noGrp="1"/>
          </p:cNvSpPr>
          <p:nvPr>
            <p:ph type="sldNum" sz="quarter" idx="5"/>
          </p:nvPr>
        </p:nvSpPr>
        <p:spPr>
          <a:noFill/>
        </p:spPr>
        <p:txBody>
          <a:bodyPr/>
          <a:lstStyle/>
          <a:p>
            <a:pPr defTabSz="915893"/>
            <a:fld id="{7D3271BB-5223-6041-B507-F37180BAC246}" type="slidenum">
              <a:rPr lang="en-US"/>
              <a:pPr defTabSz="915893"/>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pPr lvl="1" eaLnBrk="1" hangingPunct="1"/>
            <a:r>
              <a:rPr lang="en-US" dirty="0" smtClean="0">
                <a:latin typeface="Arial" pitchFamily="-101" charset="0"/>
              </a:rPr>
              <a:t>Using the link will bring you to the HESC TAP application web portal.  Make sure pop-up blockers are set to allow pop-ups on the FAFSA website!</a:t>
            </a:r>
          </a:p>
          <a:p>
            <a:pPr lvl="1" eaLnBrk="1" hangingPunct="1"/>
            <a:endParaRPr lang="en-US" dirty="0" smtClean="0">
              <a:latin typeface="Arial" pitchFamily="-101" charset="0"/>
            </a:endParaRPr>
          </a:p>
          <a:p>
            <a:pPr lvl="1" eaLnBrk="1" hangingPunct="1"/>
            <a:r>
              <a:rPr lang="en-US" dirty="0" smtClean="0">
                <a:latin typeface="Arial" pitchFamily="-101" charset="0"/>
              </a:rPr>
              <a:t>First time TAP applicants will need to establish a HESC User ID and PIN number as part of the application process.</a:t>
            </a:r>
            <a:endParaRPr lang="en-US" dirty="0">
              <a:latin typeface="Arial" pitchFamily="-101" charset="0"/>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r>
              <a:rPr lang="en-US" dirty="0">
                <a:latin typeface="Arial" pitchFamily="-101" charset="0"/>
                <a:ea typeface="ＭＳ Ｐゴシック" pitchFamily="-101" charset="-128"/>
                <a:cs typeface="ＭＳ Ｐゴシック" pitchFamily="-101" charset="-128"/>
              </a:rPr>
              <a:t>The Tuition Assistance Program (TAP) is </a:t>
            </a:r>
            <a:r>
              <a:rPr lang="en-US" dirty="0" smtClean="0">
                <a:latin typeface="Arial" pitchFamily="-101" charset="0"/>
                <a:ea typeface="ＭＳ Ｐゴシック" pitchFamily="-101" charset="-128"/>
                <a:cs typeface="ＭＳ Ｐゴシック" pitchFamily="-101" charset="-128"/>
              </a:rPr>
              <a:t>New York State’s need-based grant program.  TAP is</a:t>
            </a:r>
            <a:r>
              <a:rPr lang="en-US" baseline="0" dirty="0" smtClean="0">
                <a:latin typeface="Arial" pitchFamily="-101" charset="0"/>
                <a:ea typeface="ＭＳ Ｐゴシック" pitchFamily="-101" charset="-128"/>
                <a:cs typeface="ＭＳ Ｐゴシック" pitchFamily="-101" charset="-128"/>
              </a:rPr>
              <a:t> awarded to help cover </a:t>
            </a:r>
            <a:r>
              <a:rPr lang="en-US" dirty="0" smtClean="0">
                <a:latin typeface="Arial" pitchFamily="-101" charset="0"/>
                <a:ea typeface="ＭＳ Ｐゴシック" pitchFamily="-101" charset="-128"/>
                <a:cs typeface="ＭＳ Ｐゴシック" pitchFamily="-101" charset="-128"/>
              </a:rPr>
              <a:t>tuition costs only</a:t>
            </a:r>
            <a:r>
              <a:rPr lang="en-US" baseline="0" dirty="0" smtClean="0">
                <a:latin typeface="Arial" pitchFamily="-101" charset="0"/>
                <a:ea typeface="ＭＳ Ｐゴシック" pitchFamily="-101" charset="-128"/>
                <a:cs typeface="ＭＳ Ｐゴシック" pitchFamily="-101" charset="-128"/>
              </a:rPr>
              <a:t> and may be available for either full or part-time students attending a college in New York State.</a:t>
            </a: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Currently, </a:t>
            </a:r>
            <a:r>
              <a:rPr lang="en-US" dirty="0">
                <a:latin typeface="Arial" pitchFamily="-101" charset="0"/>
                <a:ea typeface="ＭＳ Ｐゴシック" pitchFamily="-101" charset="-128"/>
                <a:cs typeface="ＭＳ Ｐゴシック" pitchFamily="-101" charset="-128"/>
              </a:rPr>
              <a:t>the maximum </a:t>
            </a:r>
            <a:r>
              <a:rPr lang="en-US" dirty="0" smtClean="0">
                <a:latin typeface="Arial" pitchFamily="-101" charset="0"/>
                <a:ea typeface="ＭＳ Ｐゴシック" pitchFamily="-101" charset="-128"/>
                <a:cs typeface="ＭＳ Ｐゴシック" pitchFamily="-101" charset="-128"/>
              </a:rPr>
              <a:t>TAP award is up </a:t>
            </a:r>
            <a:r>
              <a:rPr lang="en-US" dirty="0">
                <a:latin typeface="Arial" pitchFamily="-101" charset="0"/>
                <a:ea typeface="ＭＳ Ｐゴシック" pitchFamily="-101" charset="-128"/>
                <a:cs typeface="ＭＳ Ｐゴシック" pitchFamily="-101" charset="-128"/>
              </a:rPr>
              <a:t>to $5,165 per </a:t>
            </a:r>
            <a:r>
              <a:rPr lang="en-US" dirty="0" smtClean="0">
                <a:latin typeface="Arial" pitchFamily="-101" charset="0"/>
                <a:ea typeface="ＭＳ Ｐゴシック" pitchFamily="-101" charset="-128"/>
                <a:cs typeface="ＭＳ Ｐゴシック" pitchFamily="-101" charset="-128"/>
              </a:rPr>
              <a:t>year.  Qualifying for TAP and the</a:t>
            </a:r>
            <a:r>
              <a:rPr lang="en-US" baseline="0" dirty="0" smtClean="0">
                <a:latin typeface="Arial" pitchFamily="-101" charset="0"/>
                <a:ea typeface="ＭＳ Ｐゴシック" pitchFamily="-101" charset="-128"/>
                <a:cs typeface="ＭＳ Ｐゴシック" pitchFamily="-101" charset="-128"/>
              </a:rPr>
              <a:t> exact amount awarded </a:t>
            </a:r>
            <a:r>
              <a:rPr lang="en-US" dirty="0" smtClean="0">
                <a:latin typeface="Arial" pitchFamily="-101" charset="0"/>
                <a:ea typeface="ＭＳ Ｐゴシック" pitchFamily="-101" charset="-128"/>
                <a:cs typeface="ＭＳ Ｐゴシック" pitchFamily="-101" charset="-128"/>
              </a:rPr>
              <a:t>will depend on </a:t>
            </a:r>
            <a:r>
              <a:rPr lang="en-US" baseline="0" dirty="0" smtClean="0">
                <a:latin typeface="Arial" pitchFamily="-101" charset="0"/>
                <a:ea typeface="ＭＳ Ｐゴシック" pitchFamily="-101" charset="-128"/>
                <a:cs typeface="ＭＳ Ｐゴシック" pitchFamily="-101" charset="-128"/>
              </a:rPr>
              <a:t>student and parent New York State taxable income.</a:t>
            </a:r>
          </a:p>
        </p:txBody>
      </p:sp>
      <p:sp>
        <p:nvSpPr>
          <p:cNvPr id="74756" name="Slide Number Placeholder 3"/>
          <p:cNvSpPr>
            <a:spLocks noGrp="1"/>
          </p:cNvSpPr>
          <p:nvPr>
            <p:ph type="sldNum" sz="quarter" idx="5"/>
          </p:nvPr>
        </p:nvSpPr>
        <p:spPr>
          <a:noFill/>
        </p:spPr>
        <p:txBody>
          <a:bodyPr/>
          <a:lstStyle/>
          <a:p>
            <a:pPr defTabSz="915893"/>
            <a:fld id="{9CAA6D97-7C8D-6749-8ACF-55E56013FA83}" type="slidenum">
              <a:rPr lang="en-US"/>
              <a:pPr defTabSz="915893"/>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r>
              <a:rPr lang="en-US" dirty="0">
                <a:latin typeface="Arial" pitchFamily="-101" charset="0"/>
                <a:ea typeface="ＭＳ Ｐゴシック" pitchFamily="-101" charset="-128"/>
                <a:cs typeface="ＭＳ Ｐゴシック" pitchFamily="-101" charset="-128"/>
              </a:rPr>
              <a:t>New </a:t>
            </a:r>
            <a:r>
              <a:rPr lang="en-US" dirty="0" smtClean="0">
                <a:latin typeface="Arial" pitchFamily="-101" charset="0"/>
                <a:ea typeface="ＭＳ Ｐゴシック" pitchFamily="-101" charset="-128"/>
                <a:cs typeface="ＭＳ Ｐゴシック" pitchFamily="-101" charset="-128"/>
              </a:rPr>
              <a:t>York</a:t>
            </a:r>
            <a:r>
              <a:rPr lang="en-US" baseline="0" dirty="0" smtClean="0">
                <a:latin typeface="Arial" pitchFamily="-101" charset="0"/>
                <a:ea typeface="ＭＳ Ｐゴシック" pitchFamily="-101" charset="-128"/>
                <a:cs typeface="ＭＳ Ｐゴシック" pitchFamily="-101" charset="-128"/>
              </a:rPr>
              <a:t> State </a:t>
            </a:r>
            <a:r>
              <a:rPr lang="en-US" dirty="0" smtClean="0">
                <a:latin typeface="Arial" pitchFamily="-101" charset="0"/>
                <a:ea typeface="ＭＳ Ｐゴシック" pitchFamily="-101" charset="-128"/>
                <a:cs typeface="ＭＳ Ｐゴシック" pitchFamily="-101" charset="-128"/>
              </a:rPr>
              <a:t>administers a number of grant</a:t>
            </a:r>
            <a:r>
              <a:rPr lang="en-US" dirty="0">
                <a:latin typeface="Arial" pitchFamily="-101" charset="0"/>
                <a:ea typeface="ＭＳ Ｐゴシック" pitchFamily="-101" charset="-128"/>
                <a:cs typeface="ＭＳ Ｐゴシック" pitchFamily="-101" charset="-128"/>
              </a:rPr>
              <a:t>, scholarship and award programs. </a:t>
            </a:r>
            <a:r>
              <a:rPr lang="en-US" dirty="0" smtClean="0">
                <a:latin typeface="Arial" pitchFamily="-101" charset="0"/>
                <a:ea typeface="ＭＳ Ｐゴシック" pitchFamily="-101" charset="-128"/>
                <a:cs typeface="ＭＳ Ｐゴシック" pitchFamily="-101" charset="-128"/>
              </a:rPr>
              <a:t> A few of these programs are listed here</a:t>
            </a:r>
            <a:r>
              <a:rPr lang="en-US" baseline="0" dirty="0" smtClean="0">
                <a:latin typeface="Arial" pitchFamily="-101" charset="0"/>
                <a:ea typeface="ＭＳ Ｐゴシック" pitchFamily="-101" charset="-128"/>
                <a:cs typeface="ＭＳ Ｐゴシック" pitchFamily="-101" charset="-128"/>
              </a:rPr>
              <a:t> and </a:t>
            </a:r>
            <a:r>
              <a:rPr lang="en-US" dirty="0" smtClean="0">
                <a:latin typeface="Arial" pitchFamily="-101" charset="0"/>
                <a:ea typeface="ＭＳ Ｐゴシック" pitchFamily="-101" charset="-128"/>
                <a:cs typeface="ＭＳ Ｐゴシック" pitchFamily="-101" charset="-128"/>
              </a:rPr>
              <a:t>the </a:t>
            </a:r>
            <a:r>
              <a:rPr lang="en-US" dirty="0">
                <a:latin typeface="Arial" pitchFamily="-101" charset="0"/>
                <a:ea typeface="ＭＳ Ｐゴシック" pitchFamily="-101" charset="-128"/>
                <a:cs typeface="ＭＳ Ｐゴシック" pitchFamily="-101" charset="-128"/>
              </a:rPr>
              <a:t>complete list can be found on the </a:t>
            </a:r>
            <a:r>
              <a:rPr lang="en-US" dirty="0" smtClean="0">
                <a:latin typeface="Arial" pitchFamily="-101" charset="0"/>
                <a:ea typeface="ＭＳ Ｐゴシック" pitchFamily="-101" charset="-128"/>
                <a:cs typeface="ＭＳ Ｐゴシック" pitchFamily="-101" charset="-128"/>
              </a:rPr>
              <a:t>hesc.ny.gov </a:t>
            </a:r>
            <a:r>
              <a:rPr lang="en-US" dirty="0">
                <a:latin typeface="Arial" pitchFamily="-101" charset="0"/>
                <a:ea typeface="ＭＳ Ｐゴシック" pitchFamily="-101" charset="-128"/>
                <a:cs typeface="ＭＳ Ｐゴシック" pitchFamily="-101" charset="-128"/>
              </a:rPr>
              <a:t>website.</a:t>
            </a:r>
          </a:p>
          <a:p>
            <a:endParaRPr lang="en-US" dirty="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Some programs,</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like </a:t>
            </a:r>
            <a:r>
              <a:rPr lang="en-US" dirty="0">
                <a:latin typeface="Arial" pitchFamily="-101" charset="0"/>
                <a:ea typeface="ＭＳ Ｐゴシック" pitchFamily="-101" charset="-128"/>
                <a:cs typeface="ＭＳ Ｐゴシック" pitchFamily="-101" charset="-128"/>
              </a:rPr>
              <a:t>the NYS Math and Science Teaching Incentive Program, have a service </a:t>
            </a:r>
            <a:r>
              <a:rPr lang="en-US" dirty="0" smtClean="0">
                <a:latin typeface="Arial" pitchFamily="-101" charset="0"/>
                <a:ea typeface="ＭＳ Ｐゴシック" pitchFamily="-101" charset="-128"/>
                <a:cs typeface="ＭＳ Ｐゴシック" pitchFamily="-101" charset="-128"/>
              </a:rPr>
              <a:t>component</a:t>
            </a:r>
            <a:r>
              <a:rPr lang="en-US" baseline="0" dirty="0" smtClean="0">
                <a:solidFill>
                  <a:srgbClr val="FF33CC"/>
                </a:solidFill>
                <a:latin typeface="Arial" pitchFamily="-101" charset="0"/>
                <a:ea typeface="ＭＳ Ｐゴシック" pitchFamily="-101" charset="-128"/>
                <a:cs typeface="ＭＳ Ｐゴシック" pitchFamily="-101" charset="-128"/>
              </a:rPr>
              <a:t> which students would be required to complete after completing college.</a:t>
            </a:r>
            <a:endParaRPr lang="en-US" dirty="0" smtClean="0">
              <a:solidFill>
                <a:srgbClr val="FF33CC"/>
              </a:solidFill>
              <a:latin typeface="Arial" pitchFamily="-101" charset="0"/>
              <a:ea typeface="ＭＳ Ｐゴシック" pitchFamily="-101" charset="-128"/>
              <a:cs typeface="ＭＳ Ｐゴシック" pitchFamily="-101" charset="-128"/>
            </a:endParaRPr>
          </a:p>
        </p:txBody>
      </p:sp>
      <p:sp>
        <p:nvSpPr>
          <p:cNvPr id="73732" name="Slide Number Placeholder 3"/>
          <p:cNvSpPr>
            <a:spLocks noGrp="1"/>
          </p:cNvSpPr>
          <p:nvPr>
            <p:ph type="sldNum" sz="quarter" idx="5"/>
          </p:nvPr>
        </p:nvSpPr>
        <p:spPr>
          <a:noFill/>
        </p:spPr>
        <p:txBody>
          <a:bodyPr/>
          <a:lstStyle/>
          <a:p>
            <a:pPr defTabSz="915893"/>
            <a:fld id="{A311B21E-F203-164D-890D-C16EA9B77C33}" type="slidenum">
              <a:rPr lang="en-US"/>
              <a:pPr defTabSz="915893"/>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pPr eaLnBrk="1" hangingPunct="1">
              <a:lnSpc>
                <a:spcPct val="90000"/>
              </a:lnSpc>
            </a:pPr>
            <a:r>
              <a:rPr lang="en-US" sz="1200" dirty="0" smtClean="0">
                <a:latin typeface="Arial" pitchFamily="-101" charset="0"/>
                <a:ea typeface="ＭＳ Ｐゴシック" pitchFamily="-101" charset="-128"/>
                <a:cs typeface="ＭＳ Ｐゴシック" pitchFamily="-101" charset="-128"/>
              </a:rPr>
              <a:t>New York State also offers merit-based</a:t>
            </a:r>
            <a:r>
              <a:rPr lang="en-US" sz="1200" baseline="0" dirty="0" smtClean="0">
                <a:latin typeface="Arial" pitchFamily="-101" charset="0"/>
                <a:ea typeface="ＭＳ Ｐゴシック" pitchFamily="-101" charset="-128"/>
                <a:cs typeface="ＭＳ Ｐゴシック" pitchFamily="-101" charset="-128"/>
              </a:rPr>
              <a:t> aid options, such as</a:t>
            </a:r>
            <a:r>
              <a:rPr lang="en-US" sz="1200" dirty="0" smtClean="0">
                <a:latin typeface="Arial" pitchFamily="-101" charset="0"/>
                <a:ea typeface="ＭＳ Ｐゴシック" pitchFamily="-101" charset="-128"/>
                <a:cs typeface="ＭＳ Ｐゴシック" pitchFamily="-101" charset="-128"/>
              </a:rPr>
              <a:t> the NYS</a:t>
            </a:r>
            <a:r>
              <a:rPr lang="en-US" sz="1200" baseline="0" dirty="0" smtClean="0">
                <a:latin typeface="Arial" pitchFamily="-101" charset="0"/>
                <a:ea typeface="ＭＳ Ｐゴシック" pitchFamily="-101" charset="-128"/>
                <a:cs typeface="ＭＳ Ｐゴシック" pitchFamily="-101" charset="-128"/>
              </a:rPr>
              <a:t> </a:t>
            </a:r>
            <a:r>
              <a:rPr lang="en-US" sz="1200" dirty="0" smtClean="0">
                <a:ea typeface="ＭＳ Ｐゴシック" pitchFamily="-101" charset="-128"/>
                <a:cs typeface="ＭＳ Ｐゴシック" pitchFamily="-101" charset="-128"/>
              </a:rPr>
              <a:t>Achievement </a:t>
            </a:r>
            <a:r>
              <a:rPr lang="en-US" sz="1200" dirty="0">
                <a:ea typeface="ＭＳ Ｐゴシック" pitchFamily="-101" charset="-128"/>
                <a:cs typeface="ＭＳ Ｐゴシック" pitchFamily="-101" charset="-128"/>
              </a:rPr>
              <a:t>&amp; Investment in Merit Scholarship, or NY-</a:t>
            </a:r>
            <a:r>
              <a:rPr lang="en-US" sz="1200" dirty="0" smtClean="0">
                <a:ea typeface="ＭＳ Ｐゴシック" pitchFamily="-101" charset="-128"/>
                <a:cs typeface="ＭＳ Ｐゴシック" pitchFamily="-101" charset="-128"/>
              </a:rPr>
              <a:t>AIMS.</a:t>
            </a:r>
          </a:p>
          <a:p>
            <a:pPr eaLnBrk="1" hangingPunct="1">
              <a:lnSpc>
                <a:spcPct val="90000"/>
              </a:lnSpc>
            </a:pPr>
            <a:endParaRPr lang="en-US" sz="1200" dirty="0" smtClean="0">
              <a:ea typeface="ＭＳ Ｐゴシック" pitchFamily="-101" charset="-128"/>
              <a:cs typeface="ＭＳ Ｐゴシック" pitchFamily="-101" charset="-128"/>
            </a:endParaRPr>
          </a:p>
          <a:p>
            <a:pPr eaLnBrk="1" hangingPunct="1">
              <a:lnSpc>
                <a:spcPct val="90000"/>
              </a:lnSpc>
            </a:pPr>
            <a:r>
              <a:rPr lang="en-US" sz="1200" dirty="0" smtClean="0">
                <a:ea typeface="ＭＳ Ｐゴシック" pitchFamily="-101" charset="-128"/>
                <a:cs typeface="ＭＳ Ｐゴシック" pitchFamily="-101" charset="-128"/>
              </a:rPr>
              <a:t>The</a:t>
            </a:r>
            <a:r>
              <a:rPr lang="en-US" sz="1200" baseline="0" dirty="0" smtClean="0">
                <a:ea typeface="ＭＳ Ｐゴシック" pitchFamily="-101" charset="-128"/>
                <a:cs typeface="ＭＳ Ｐゴシック" pitchFamily="-101" charset="-128"/>
              </a:rPr>
              <a:t> NY-AIMS scholarship provides </a:t>
            </a:r>
            <a:r>
              <a:rPr lang="en-US" sz="1200" dirty="0" smtClean="0">
                <a:ea typeface="ＭＳ Ｐゴシック" pitchFamily="-101" charset="-128"/>
                <a:cs typeface="ＭＳ Ｐゴシック" pitchFamily="-101" charset="-128"/>
              </a:rPr>
              <a:t>a </a:t>
            </a:r>
            <a:r>
              <a:rPr lang="en-US" sz="1200" dirty="0"/>
              <a:t>$500 renewable award for study in New York </a:t>
            </a:r>
            <a:r>
              <a:rPr lang="en-US" sz="1200" dirty="0" smtClean="0"/>
              <a:t>State.</a:t>
            </a:r>
            <a:r>
              <a:rPr lang="en-US" sz="1200" baseline="0" dirty="0" smtClean="0"/>
              <a:t>  </a:t>
            </a:r>
            <a:r>
              <a:rPr lang="en-US" sz="1200" dirty="0" smtClean="0">
                <a:ea typeface="ＭＳ Ｐゴシック" pitchFamily="-101" charset="-128"/>
                <a:cs typeface="ＭＳ Ｐゴシック" pitchFamily="-101" charset="-128"/>
              </a:rPr>
              <a:t>Students </a:t>
            </a:r>
            <a:r>
              <a:rPr lang="en-US" sz="1200" dirty="0">
                <a:ea typeface="ＭＳ Ｐゴシック" pitchFamily="-101" charset="-128"/>
                <a:cs typeface="ＭＳ Ｐゴシック" pitchFamily="-101" charset="-128"/>
              </a:rPr>
              <a:t>can apply for this program if they</a:t>
            </a:r>
            <a:r>
              <a:rPr lang="en-US" sz="1200" dirty="0" smtClean="0">
                <a:ea typeface="ＭＳ Ｐゴシック" pitchFamily="-101" charset="-128"/>
                <a:cs typeface="ＭＳ Ｐゴシック" pitchFamily="-101" charset="-128"/>
              </a:rPr>
              <a:t> meet </a:t>
            </a:r>
            <a:r>
              <a:rPr lang="en-US" sz="1200" dirty="0">
                <a:ea typeface="ＭＳ Ｐゴシック" pitchFamily="-101" charset="-128"/>
                <a:cs typeface="ＭＳ Ｐゴシック" pitchFamily="-101" charset="-128"/>
              </a:rPr>
              <a:t>two of the following criteria:</a:t>
            </a:r>
          </a:p>
          <a:p>
            <a:pPr eaLnBrk="1" hangingPunct="1">
              <a:lnSpc>
                <a:spcPct val="90000"/>
              </a:lnSpc>
            </a:pPr>
            <a:endParaRPr lang="en-US" sz="1200" dirty="0">
              <a:ea typeface="ＭＳ Ｐゴシック" pitchFamily="-101" charset="-128"/>
              <a:cs typeface="ＭＳ Ｐゴシック" pitchFamily="-101" charset="-128"/>
            </a:endParaRPr>
          </a:p>
          <a:p>
            <a:pPr eaLnBrk="1" hangingPunct="1">
              <a:lnSpc>
                <a:spcPct val="90000"/>
              </a:lnSpc>
            </a:pPr>
            <a:r>
              <a:rPr lang="en-US" sz="1200" dirty="0">
                <a:ea typeface="ＭＳ Ｐゴシック" pitchFamily="-101" charset="-128"/>
                <a:cs typeface="ＭＳ Ｐゴシック" pitchFamily="-101" charset="-128"/>
              </a:rPr>
              <a:t>-</a:t>
            </a:r>
            <a:r>
              <a:rPr lang="en-US" sz="1200" dirty="0" smtClean="0">
                <a:ea typeface="ＭＳ Ｐゴシック" pitchFamily="-101" charset="-128"/>
                <a:cs typeface="ＭＳ Ｐゴシック" pitchFamily="-101" charset="-128"/>
              </a:rPr>
              <a:t>graduated from high school </a:t>
            </a:r>
            <a:r>
              <a:rPr lang="en-US" sz="1200" dirty="0">
                <a:ea typeface="ＭＳ Ｐゴシック" pitchFamily="-101" charset="-128"/>
                <a:cs typeface="ＭＳ Ｐゴシック" pitchFamily="-101" charset="-128"/>
              </a:rPr>
              <a:t>with a GPA of 3.3 or above</a:t>
            </a:r>
          </a:p>
          <a:p>
            <a:pPr eaLnBrk="1" hangingPunct="1">
              <a:lnSpc>
                <a:spcPct val="90000"/>
              </a:lnSpc>
            </a:pPr>
            <a:r>
              <a:rPr lang="en-US" sz="1200" dirty="0" smtClean="0">
                <a:ea typeface="ＭＳ Ｐゴシック" pitchFamily="-101" charset="-128"/>
                <a:cs typeface="ＭＳ Ｐゴシック" pitchFamily="-101" charset="-128"/>
              </a:rPr>
              <a:t>-received a “with honors”</a:t>
            </a:r>
            <a:r>
              <a:rPr lang="en-US" sz="1200" baseline="0" dirty="0" smtClean="0">
                <a:ea typeface="ＭＳ Ｐゴシック" pitchFamily="-101" charset="-128"/>
                <a:cs typeface="ＭＳ Ｐゴシック" pitchFamily="-101" charset="-128"/>
              </a:rPr>
              <a:t> designation</a:t>
            </a:r>
            <a:r>
              <a:rPr lang="en-US" sz="1200" dirty="0" smtClean="0">
                <a:ea typeface="ＭＳ Ｐゴシック" pitchFamily="-101" charset="-128"/>
                <a:cs typeface="ＭＳ Ｐゴシック" pitchFamily="-101" charset="-128"/>
              </a:rPr>
              <a:t> </a:t>
            </a:r>
            <a:r>
              <a:rPr lang="en-US" sz="1200" dirty="0">
                <a:ea typeface="ＭＳ Ｐゴシック" pitchFamily="-101" charset="-128"/>
                <a:cs typeface="ＭＳ Ｐゴシック" pitchFamily="-101" charset="-128"/>
              </a:rPr>
              <a:t>on</a:t>
            </a:r>
            <a:r>
              <a:rPr lang="en-US" sz="1200" dirty="0" smtClean="0">
                <a:ea typeface="ＭＳ Ｐゴシック" pitchFamily="-101" charset="-128"/>
                <a:cs typeface="ＭＳ Ｐゴシック" pitchFamily="-101" charset="-128"/>
              </a:rPr>
              <a:t> their </a:t>
            </a:r>
            <a:r>
              <a:rPr lang="en-US" sz="1200" dirty="0">
                <a:ea typeface="ＭＳ Ｐゴシック" pitchFamily="-101" charset="-128"/>
                <a:cs typeface="ＭＳ Ｐゴシック" pitchFamily="-101" charset="-128"/>
              </a:rPr>
              <a:t>NYS Regents</a:t>
            </a:r>
            <a:r>
              <a:rPr lang="en-US" sz="1200" dirty="0" smtClean="0">
                <a:ea typeface="ＭＳ Ｐゴシック" pitchFamily="-101" charset="-128"/>
                <a:cs typeface="ＭＳ Ｐゴシック" pitchFamily="-101" charset="-128"/>
              </a:rPr>
              <a:t> diploma</a:t>
            </a:r>
            <a:endParaRPr lang="en-US" sz="1200" dirty="0">
              <a:ea typeface="ＭＳ Ｐゴシック" pitchFamily="-101" charset="-128"/>
              <a:cs typeface="ＭＳ Ｐゴシック" pitchFamily="-101" charset="-128"/>
            </a:endParaRPr>
          </a:p>
          <a:p>
            <a:pPr eaLnBrk="1" hangingPunct="1">
              <a:lnSpc>
                <a:spcPct val="90000"/>
              </a:lnSpc>
            </a:pPr>
            <a:r>
              <a:rPr lang="en-US" sz="1200" dirty="0">
                <a:ea typeface="ＭＳ Ｐゴシック" pitchFamily="-101" charset="-128"/>
                <a:cs typeface="ＭＳ Ｐゴシック" pitchFamily="-101" charset="-128"/>
              </a:rPr>
              <a:t>-</a:t>
            </a:r>
            <a:r>
              <a:rPr lang="en-US" sz="1200" dirty="0" smtClean="0">
                <a:ea typeface="ＭＳ Ｐゴシック" pitchFamily="-101" charset="-128"/>
                <a:cs typeface="ＭＳ Ｐゴシック" pitchFamily="-101" charset="-128"/>
              </a:rPr>
              <a:t>received </a:t>
            </a:r>
            <a:r>
              <a:rPr lang="en-US" sz="1200" dirty="0">
                <a:ea typeface="ＭＳ Ｐゴシック" pitchFamily="-101" charset="-128"/>
                <a:cs typeface="ＭＳ Ｐゴシック" pitchFamily="-101" charset="-128"/>
              </a:rPr>
              <a:t>a score of 3 or higher on two or more Advanced Placement (AP) examinations</a:t>
            </a:r>
          </a:p>
          <a:p>
            <a:pPr eaLnBrk="1" hangingPunct="1">
              <a:lnSpc>
                <a:spcPct val="90000"/>
              </a:lnSpc>
            </a:pPr>
            <a:r>
              <a:rPr lang="en-US" sz="1200" dirty="0">
                <a:ea typeface="ＭＳ Ｐゴシック" pitchFamily="-101" charset="-128"/>
                <a:cs typeface="ＭＳ Ｐゴシック" pitchFamily="-101" charset="-128"/>
              </a:rPr>
              <a:t>-</a:t>
            </a:r>
            <a:r>
              <a:rPr lang="en-US" sz="1200" dirty="0" smtClean="0">
                <a:ea typeface="ＭＳ Ｐゴシック" pitchFamily="-101" charset="-128"/>
                <a:cs typeface="ＭＳ Ｐゴシック" pitchFamily="-101" charset="-128"/>
              </a:rPr>
              <a:t>graduated </a:t>
            </a:r>
            <a:r>
              <a:rPr lang="en-US" sz="1200" dirty="0">
                <a:ea typeface="ＭＳ Ｐゴシック" pitchFamily="-101" charset="-128"/>
                <a:cs typeface="ＭＳ Ｐゴシック" pitchFamily="-101" charset="-128"/>
              </a:rPr>
              <a:t>within the top 15% of</a:t>
            </a:r>
            <a:r>
              <a:rPr lang="en-US" sz="1200" dirty="0" smtClean="0">
                <a:ea typeface="ＭＳ Ｐゴシック" pitchFamily="-101" charset="-128"/>
                <a:cs typeface="ＭＳ Ｐゴシック" pitchFamily="-101" charset="-128"/>
              </a:rPr>
              <a:t> their high </a:t>
            </a:r>
            <a:r>
              <a:rPr lang="en-US" sz="1200" dirty="0">
                <a:ea typeface="ＭＳ Ｐゴシック" pitchFamily="-101" charset="-128"/>
                <a:cs typeface="ＭＳ Ｐゴシック" pitchFamily="-101" charset="-128"/>
              </a:rPr>
              <a:t>school class</a:t>
            </a:r>
            <a:endParaRPr lang="en-US" sz="1200" dirty="0"/>
          </a:p>
          <a:p>
            <a:pPr eaLnBrk="1" hangingPunct="1">
              <a:lnSpc>
                <a:spcPct val="90000"/>
              </a:lnSpc>
            </a:pPr>
            <a:endParaRPr lang="en-US" sz="1200" dirty="0"/>
          </a:p>
          <a:p>
            <a:pPr eaLnBrk="1" hangingPunct="1">
              <a:lnSpc>
                <a:spcPct val="90000"/>
              </a:lnSpc>
            </a:pPr>
            <a:r>
              <a:rPr lang="en-US" sz="1200" dirty="0"/>
              <a:t>Students can </a:t>
            </a:r>
            <a:r>
              <a:rPr lang="en-US" sz="1200" dirty="0">
                <a:ea typeface="ＭＳ Ｐゴシック" pitchFamily="-101" charset="-128"/>
                <a:cs typeface="ＭＳ Ｐゴシック" pitchFamily="-101" charset="-128"/>
              </a:rPr>
              <a:t>apply online for this program on </a:t>
            </a:r>
            <a:r>
              <a:rPr lang="en-US" sz="1200" dirty="0" err="1">
                <a:ea typeface="ＭＳ Ｐゴシック" pitchFamily="-101" charset="-128"/>
                <a:cs typeface="ＭＳ Ｐゴシック" pitchFamily="-101" charset="-128"/>
              </a:rPr>
              <a:t>hesc.ny.gov</a:t>
            </a:r>
            <a:r>
              <a:rPr lang="en-US" sz="1200" dirty="0">
                <a:ea typeface="ＭＳ Ｐゴシック" pitchFamily="-101" charset="-128"/>
                <a:cs typeface="ＭＳ Ｐゴシック" pitchFamily="-101" charset="-128"/>
              </a:rPr>
              <a:t> starting in May</a:t>
            </a:r>
            <a:r>
              <a:rPr lang="en-US" sz="1200" dirty="0" smtClean="0">
                <a:ea typeface="ＭＳ Ｐゴシック" pitchFamily="-101" charset="-128"/>
                <a:cs typeface="ＭＳ Ｐゴシック" pitchFamily="-101" charset="-128"/>
              </a:rPr>
              <a:t> of</a:t>
            </a:r>
            <a:r>
              <a:rPr lang="en-US" sz="1200" baseline="0" dirty="0" smtClean="0">
                <a:ea typeface="ＭＳ Ｐゴシック" pitchFamily="-101" charset="-128"/>
                <a:cs typeface="ＭＳ Ｐゴシック" pitchFamily="-101" charset="-128"/>
              </a:rPr>
              <a:t> their senior year</a:t>
            </a:r>
            <a:r>
              <a:rPr lang="en-US" sz="1200" dirty="0" smtClean="0">
                <a:ea typeface="ＭＳ Ｐゴシック" pitchFamily="-101" charset="-128"/>
                <a:cs typeface="ＭＳ Ｐゴシック" pitchFamily="-101" charset="-128"/>
              </a:rPr>
              <a:t>.</a:t>
            </a:r>
            <a:endParaRPr lang="en-US" sz="1200" dirty="0">
              <a:ea typeface="ＭＳ Ｐゴシック" pitchFamily="-101" charset="-128"/>
              <a:cs typeface="ＭＳ Ｐゴシック" pitchFamily="-101" charset="-128"/>
            </a:endParaRPr>
          </a:p>
        </p:txBody>
      </p:sp>
      <p:sp>
        <p:nvSpPr>
          <p:cNvPr id="76804" name="Slide Number Placeholder 3"/>
          <p:cNvSpPr>
            <a:spLocks noGrp="1"/>
          </p:cNvSpPr>
          <p:nvPr>
            <p:ph type="sldNum" sz="quarter" idx="5"/>
          </p:nvPr>
        </p:nvSpPr>
        <p:spPr>
          <a:noFill/>
        </p:spPr>
        <p:txBody>
          <a:bodyPr/>
          <a:lstStyle/>
          <a:p>
            <a:pPr defTabSz="915893"/>
            <a:fld id="{3DB4CCDE-88D6-1F42-845A-BB174CCB46D9}" type="slidenum">
              <a:rPr lang="en-US"/>
              <a:pPr defTabSz="915893"/>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pPr eaLnBrk="1" hangingPunct="1">
              <a:lnSpc>
                <a:spcPct val="90000"/>
              </a:lnSpc>
            </a:pPr>
            <a:r>
              <a:rPr lang="en-US" dirty="0" smtClean="0">
                <a:ea typeface="ＭＳ Ｐゴシック" pitchFamily="-101" charset="-128"/>
                <a:cs typeface="ＭＳ Ｐゴシック" pitchFamily="-101" charset="-128"/>
              </a:rPr>
              <a:t>In</a:t>
            </a:r>
            <a:r>
              <a:rPr lang="en-US" baseline="0" dirty="0" smtClean="0">
                <a:ea typeface="ＭＳ Ｐゴシック" pitchFamily="-101" charset="-128"/>
                <a:cs typeface="ＭＳ Ｐゴシック" pitchFamily="-101" charset="-128"/>
              </a:rPr>
              <a:t> addition to NY-AIMS, New York State offers t</a:t>
            </a:r>
            <a:r>
              <a:rPr lang="en-US" dirty="0" smtClean="0">
                <a:ea typeface="ＭＳ Ｐゴシック" pitchFamily="-101" charset="-128"/>
                <a:cs typeface="ＭＳ Ｐゴシック" pitchFamily="-101" charset="-128"/>
              </a:rPr>
              <a:t>he NYS </a:t>
            </a:r>
            <a:r>
              <a:rPr lang="en-US" dirty="0">
                <a:ea typeface="ＭＳ Ｐゴシック" pitchFamily="-101" charset="-128"/>
                <a:cs typeface="ＭＳ Ｐゴシック" pitchFamily="-101" charset="-128"/>
              </a:rPr>
              <a:t>STEM Incentive </a:t>
            </a:r>
            <a:r>
              <a:rPr lang="en-US" dirty="0" smtClean="0">
                <a:ea typeface="ＭＳ Ｐゴシック" pitchFamily="-101" charset="-128"/>
                <a:cs typeface="ＭＳ Ｐゴシック" pitchFamily="-101" charset="-128"/>
              </a:rPr>
              <a:t>Program that </a:t>
            </a:r>
            <a:r>
              <a:rPr lang="en-US" dirty="0"/>
              <a:t>awards full in-state tuition </a:t>
            </a:r>
            <a:r>
              <a:rPr lang="en-US" dirty="0" smtClean="0"/>
              <a:t>scholarships to attend SUNY</a:t>
            </a:r>
            <a:r>
              <a:rPr lang="en-US" baseline="0" dirty="0" smtClean="0"/>
              <a:t> or </a:t>
            </a:r>
            <a:r>
              <a:rPr lang="en-US" dirty="0" smtClean="0"/>
              <a:t>CUNY </a:t>
            </a:r>
            <a:r>
              <a:rPr lang="en-US" dirty="0"/>
              <a:t>colleges or </a:t>
            </a:r>
            <a:r>
              <a:rPr lang="en-US" dirty="0" smtClean="0"/>
              <a:t>universities.</a:t>
            </a:r>
          </a:p>
          <a:p>
            <a:pPr eaLnBrk="1" hangingPunct="1">
              <a:lnSpc>
                <a:spcPct val="90000"/>
              </a:lnSpc>
            </a:pPr>
            <a:endParaRPr lang="en-US" dirty="0" smtClean="0"/>
          </a:p>
          <a:p>
            <a:pPr eaLnBrk="1" hangingPunct="1">
              <a:lnSpc>
                <a:spcPct val="90000"/>
              </a:lnSpc>
            </a:pPr>
            <a:r>
              <a:rPr lang="en-US" dirty="0" smtClean="0"/>
              <a:t>To qualify, applicants</a:t>
            </a:r>
            <a:r>
              <a:rPr lang="en-US" baseline="0" dirty="0" smtClean="0"/>
              <a:t> must be</a:t>
            </a:r>
            <a:r>
              <a:rPr lang="en-US" dirty="0" smtClean="0"/>
              <a:t>:</a:t>
            </a:r>
          </a:p>
          <a:p>
            <a:pPr marL="1028594" lvl="1" indent="-571441">
              <a:lnSpc>
                <a:spcPct val="90000"/>
              </a:lnSpc>
              <a:buFont typeface="Arial" panose="020B0604020202020204" pitchFamily="34" charset="0"/>
              <a:buChar char="•"/>
            </a:pPr>
            <a:r>
              <a:rPr lang="en-US" dirty="0"/>
              <a:t>g</a:t>
            </a:r>
            <a:r>
              <a:rPr lang="en-US" dirty="0" smtClean="0"/>
              <a:t>raduating </a:t>
            </a:r>
            <a:r>
              <a:rPr lang="en-US" dirty="0"/>
              <a:t>seniors that are ranked in top 10% of their high school class</a:t>
            </a:r>
            <a:endParaRPr lang="en-US" dirty="0" smtClean="0"/>
          </a:p>
          <a:p>
            <a:pPr marL="1028594" lvl="1" indent="-571441">
              <a:lnSpc>
                <a:spcPct val="90000"/>
              </a:lnSpc>
              <a:buFont typeface="Arial" panose="020B0604020202020204" pitchFamily="34" charset="0"/>
              <a:buChar char="•"/>
            </a:pPr>
            <a:r>
              <a:rPr lang="en-US" dirty="0" smtClean="0"/>
              <a:t>studying at a</a:t>
            </a:r>
            <a:r>
              <a:rPr lang="en-US" baseline="0" dirty="0" smtClean="0"/>
              <a:t> SUNY or CUNY college or university</a:t>
            </a:r>
            <a:r>
              <a:rPr lang="en-US" dirty="0" smtClean="0"/>
              <a:t> </a:t>
            </a:r>
            <a:r>
              <a:rPr lang="en-US" dirty="0"/>
              <a:t>in</a:t>
            </a:r>
            <a:r>
              <a:rPr lang="en-US" dirty="0" smtClean="0"/>
              <a:t> an undergraduate program </a:t>
            </a:r>
            <a:r>
              <a:rPr lang="en-US" dirty="0"/>
              <a:t>leading to a degree in Science, Technology, Engineering or Mathematics</a:t>
            </a:r>
          </a:p>
          <a:p>
            <a:pPr eaLnBrk="1" hangingPunct="1">
              <a:lnSpc>
                <a:spcPct val="90000"/>
              </a:lnSpc>
              <a:buFontTx/>
              <a:buNone/>
            </a:pPr>
            <a:endParaRPr lang="en-US" dirty="0"/>
          </a:p>
          <a:p>
            <a:pPr eaLnBrk="1" hangingPunct="1">
              <a:lnSpc>
                <a:spcPct val="90000"/>
              </a:lnSpc>
              <a:buFontTx/>
              <a:buNone/>
            </a:pPr>
            <a:r>
              <a:rPr lang="en-US" dirty="0"/>
              <a:t>There is a service commitment in which a student must agree to work and reside in </a:t>
            </a:r>
            <a:r>
              <a:rPr lang="en-US" dirty="0" smtClean="0"/>
              <a:t>New York State </a:t>
            </a:r>
            <a:r>
              <a:rPr lang="en-US" dirty="0"/>
              <a:t>for five years after completing their education and must work in an approved STEM field.  Anyone who is interested in this program may apply online at </a:t>
            </a:r>
            <a:r>
              <a:rPr lang="en-US" dirty="0" smtClean="0"/>
              <a:t>hesc.ny.gov</a:t>
            </a:r>
            <a:r>
              <a:rPr lang="en-US" baseline="0" dirty="0" smtClean="0"/>
              <a:t> beginning in January of their senior year of high school.</a:t>
            </a:r>
            <a:endParaRPr lang="en-US" dirty="0">
              <a:latin typeface="Arial" pitchFamily="-101" charset="0"/>
              <a:ea typeface="ＭＳ Ｐゴシック" pitchFamily="-101" charset="-128"/>
              <a:cs typeface="ＭＳ Ｐゴシック" pitchFamily="-101" charset="-128"/>
            </a:endParaRPr>
          </a:p>
        </p:txBody>
      </p:sp>
      <p:sp>
        <p:nvSpPr>
          <p:cNvPr id="76804" name="Slide Number Placeholder 3"/>
          <p:cNvSpPr>
            <a:spLocks noGrp="1"/>
          </p:cNvSpPr>
          <p:nvPr>
            <p:ph type="sldNum" sz="quarter" idx="5"/>
          </p:nvPr>
        </p:nvSpPr>
        <p:spPr>
          <a:noFill/>
        </p:spPr>
        <p:txBody>
          <a:bodyPr/>
          <a:lstStyle/>
          <a:p>
            <a:pPr defTabSz="915893"/>
            <a:fld id="{3DB4CCDE-88D6-1F42-845A-BB174CCB46D9}" type="slidenum">
              <a:rPr lang="en-US"/>
              <a:pPr defTabSz="915893"/>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r>
              <a:rPr lang="en-US" dirty="0" smtClean="0"/>
              <a:t>If</a:t>
            </a:r>
            <a:r>
              <a:rPr lang="en-US" baseline="0" dirty="0" smtClean="0"/>
              <a:t> you are interested in applying to other New York State student financial aid programs, such as our state scholarship programs, then you can go to the HESC website at HESC.ny.gov.  Under the “Pay” tab you will see a link to Other NYS Grants, Scholarships &amp; Awards.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06400" y="696913"/>
            <a:ext cx="6197600" cy="3486150"/>
          </a:xfrm>
          <a:ln/>
        </p:spPr>
      </p:sp>
      <p:sp>
        <p:nvSpPr>
          <p:cNvPr id="46083" name="Notes Placeholder 2"/>
          <p:cNvSpPr>
            <a:spLocks noGrp="1"/>
          </p:cNvSpPr>
          <p:nvPr>
            <p:ph type="body" idx="1"/>
          </p:nvPr>
        </p:nvSpPr>
        <p:spPr>
          <a:xfrm>
            <a:off x="701519" y="4415273"/>
            <a:ext cx="5607365" cy="418314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85" tIns="45794" rIns="91585" bIns="45794"/>
          <a:lstStyle/>
          <a:p>
            <a:r>
              <a:rPr lang="en-US" altLang="en-US" dirty="0" smtClean="0">
                <a:latin typeface="Arial" charset="0"/>
                <a:ea typeface="ＭＳ Ｐゴシック" charset="-128"/>
              </a:rPr>
              <a:t>It is important that you understand that there are different types of financial aid awards available for students.</a:t>
            </a:r>
          </a:p>
          <a:p>
            <a:endParaRPr lang="en-US" altLang="en-US" dirty="0" smtClean="0">
              <a:latin typeface="Arial" charset="0"/>
              <a:ea typeface="ＭＳ Ｐゴシック" charset="-128"/>
            </a:endParaRPr>
          </a:p>
          <a:p>
            <a:r>
              <a:rPr lang="en-US" altLang="en-US" dirty="0" smtClean="0">
                <a:latin typeface="Arial" charset="0"/>
                <a:ea typeface="ＭＳ Ｐゴシック" charset="-128"/>
              </a:rPr>
              <a:t>Scholarships and grants are “free money” or gift aid – meaning</a:t>
            </a:r>
            <a:r>
              <a:rPr lang="en-US" altLang="en-US" baseline="0" dirty="0" smtClean="0">
                <a:latin typeface="Arial" charset="0"/>
                <a:ea typeface="ＭＳ Ｐゴシック" charset="-128"/>
              </a:rPr>
              <a:t> </a:t>
            </a:r>
            <a:r>
              <a:rPr lang="en-US" altLang="en-US" dirty="0" smtClean="0">
                <a:latin typeface="Arial" charset="0"/>
                <a:ea typeface="ＭＳ Ｐゴシック" charset="-128"/>
              </a:rPr>
              <a:t>you do not have to pay any of the money back. Many scholarships and grants are awarded through the financial aid application process and may be either need-based or merit-based.</a:t>
            </a:r>
          </a:p>
          <a:p>
            <a:endParaRPr lang="en-US" altLang="en-US" dirty="0" smtClean="0">
              <a:latin typeface="Arial" charset="0"/>
              <a:ea typeface="ＭＳ Ｐゴシック" charset="-128"/>
            </a:endParaRPr>
          </a:p>
          <a:p>
            <a:r>
              <a:rPr lang="en-US" altLang="en-US" dirty="0" smtClean="0">
                <a:latin typeface="Arial" charset="0"/>
                <a:ea typeface="ＭＳ Ｐゴシック" charset="-128"/>
              </a:rPr>
              <a:t>Work-study and student loans are called self-help aid because they require the recipient to either work to earn their assistance or pay them back plus interest.</a:t>
            </a:r>
          </a:p>
          <a:p>
            <a:endParaRPr lang="en-US" altLang="en-US" dirty="0" smtClean="0">
              <a:latin typeface="Arial" charset="0"/>
              <a:ea typeface="ＭＳ Ｐゴシック" charset="-128"/>
            </a:endParaRPr>
          </a:p>
          <a:p>
            <a:r>
              <a:rPr lang="en-US" altLang="en-US" dirty="0" smtClean="0">
                <a:latin typeface="Arial" charset="0"/>
                <a:ea typeface="ＭＳ Ｐゴシック" charset="-128"/>
              </a:rPr>
              <a:t>Remember, when you are applying for financial aid -- always go for the “free money” first!</a:t>
            </a:r>
          </a:p>
          <a:p>
            <a:endParaRPr lang="en-US" altLang="en-US" dirty="0" smtClean="0">
              <a:latin typeface="Arial" charset="0"/>
              <a:ea typeface="ＭＳ Ｐゴシック"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271">
              <a:defRPr sz="2400">
                <a:solidFill>
                  <a:schemeClr val="tx1"/>
                </a:solidFill>
                <a:latin typeface="Times" charset="0"/>
                <a:ea typeface="ＭＳ Ｐゴシック" charset="-128"/>
              </a:defRPr>
            </a:lvl1pPr>
            <a:lvl2pPr marL="739367" indent="-279846" defTabSz="914271">
              <a:defRPr sz="2400">
                <a:solidFill>
                  <a:schemeClr val="tx1"/>
                </a:solidFill>
                <a:latin typeface="Times" charset="0"/>
                <a:ea typeface="ＭＳ Ｐゴシック" charset="-128"/>
              </a:defRPr>
            </a:lvl2pPr>
            <a:lvl3pPr marL="1140056" indent="-222605" defTabSz="914271">
              <a:defRPr sz="2400">
                <a:solidFill>
                  <a:schemeClr val="tx1"/>
                </a:solidFill>
                <a:latin typeface="Times" charset="0"/>
                <a:ea typeface="ＭＳ Ｐゴシック" charset="-128"/>
              </a:defRPr>
            </a:lvl3pPr>
            <a:lvl4pPr marL="1597985" indent="-222605" defTabSz="914271">
              <a:defRPr sz="2400">
                <a:solidFill>
                  <a:schemeClr val="tx1"/>
                </a:solidFill>
                <a:latin typeface="Times" charset="0"/>
                <a:ea typeface="ＭＳ Ｐゴシック" charset="-128"/>
              </a:defRPr>
            </a:lvl4pPr>
            <a:lvl5pPr marL="2054325" indent="-222605" defTabSz="914271">
              <a:defRPr sz="2400">
                <a:solidFill>
                  <a:schemeClr val="tx1"/>
                </a:solidFill>
                <a:latin typeface="Times" charset="0"/>
                <a:ea typeface="ＭＳ Ｐゴシック" charset="-128"/>
              </a:defRPr>
            </a:lvl5pPr>
            <a:lvl6pPr marL="2512255" indent="-222605" defTabSz="914271" eaLnBrk="0" fontAlgn="base" hangingPunct="0">
              <a:spcBef>
                <a:spcPct val="0"/>
              </a:spcBef>
              <a:spcAft>
                <a:spcPct val="0"/>
              </a:spcAft>
              <a:defRPr sz="2400">
                <a:solidFill>
                  <a:schemeClr val="tx1"/>
                </a:solidFill>
                <a:latin typeface="Times" charset="0"/>
                <a:ea typeface="ＭＳ Ｐゴシック" charset="-128"/>
              </a:defRPr>
            </a:lvl6pPr>
            <a:lvl7pPr marL="2970185" indent="-222605" defTabSz="914271" eaLnBrk="0" fontAlgn="base" hangingPunct="0">
              <a:spcBef>
                <a:spcPct val="0"/>
              </a:spcBef>
              <a:spcAft>
                <a:spcPct val="0"/>
              </a:spcAft>
              <a:defRPr sz="2400">
                <a:solidFill>
                  <a:schemeClr val="tx1"/>
                </a:solidFill>
                <a:latin typeface="Times" charset="0"/>
                <a:ea typeface="ＭＳ Ｐゴシック" charset="-128"/>
              </a:defRPr>
            </a:lvl7pPr>
            <a:lvl8pPr marL="3428116" indent="-222605" defTabSz="914271" eaLnBrk="0" fontAlgn="base" hangingPunct="0">
              <a:spcBef>
                <a:spcPct val="0"/>
              </a:spcBef>
              <a:spcAft>
                <a:spcPct val="0"/>
              </a:spcAft>
              <a:defRPr sz="2400">
                <a:solidFill>
                  <a:schemeClr val="tx1"/>
                </a:solidFill>
                <a:latin typeface="Times" charset="0"/>
                <a:ea typeface="ＭＳ Ｐゴシック" charset="-128"/>
              </a:defRPr>
            </a:lvl8pPr>
            <a:lvl9pPr marL="3886045" indent="-222605" defTabSz="914271" eaLnBrk="0" fontAlgn="base" hangingPunct="0">
              <a:spcBef>
                <a:spcPct val="0"/>
              </a:spcBef>
              <a:spcAft>
                <a:spcPct val="0"/>
              </a:spcAft>
              <a:defRPr sz="2400">
                <a:solidFill>
                  <a:schemeClr val="tx1"/>
                </a:solidFill>
                <a:latin typeface="Times" charset="0"/>
                <a:ea typeface="ＭＳ Ｐゴシック" charset="-128"/>
              </a:defRPr>
            </a:lvl9pPr>
          </a:lstStyle>
          <a:p>
            <a:fld id="{A94E7972-DA7B-41D6-954B-B3718180A6FB}" type="slidenum">
              <a:rPr lang="en-US" altLang="en-US" sz="1200">
                <a:latin typeface="Arial" charset="0"/>
              </a:rPr>
              <a:pPr/>
              <a:t>3</a:t>
            </a:fld>
            <a:endParaRPr lang="en-US" alt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pPr eaLnBrk="1" hangingPunct="1"/>
            <a:r>
              <a:rPr lang="en-US" dirty="0" smtClean="0">
                <a:latin typeface="Arial" pitchFamily="-101" charset="0"/>
                <a:ea typeface="ＭＳ Ｐゴシック" pitchFamily="-101" charset="-128"/>
                <a:cs typeface="ＭＳ Ｐゴシック" pitchFamily="-101" charset="-128"/>
              </a:rPr>
              <a:t>Colleges also provide their own financial aid programs, known as institutional</a:t>
            </a:r>
            <a:r>
              <a:rPr lang="en-US" baseline="0" dirty="0" smtClean="0">
                <a:latin typeface="Arial" pitchFamily="-101" charset="0"/>
                <a:ea typeface="ＭＳ Ｐゴシック" pitchFamily="-101" charset="-128"/>
                <a:cs typeface="ＭＳ Ｐゴシック" pitchFamily="-101" charset="-128"/>
              </a:rPr>
              <a:t> aid.  </a:t>
            </a:r>
            <a:r>
              <a:rPr lang="en-US" dirty="0" smtClean="0">
                <a:latin typeface="Arial" pitchFamily="-101" charset="0"/>
                <a:ea typeface="ＭＳ Ｐゴシック" pitchFamily="-101" charset="-128"/>
                <a:cs typeface="ＭＳ Ｐゴシック" pitchFamily="-101" charset="-128"/>
              </a:rPr>
              <a:t>Each</a:t>
            </a:r>
            <a:r>
              <a:rPr lang="en-US" baseline="0" dirty="0" smtClean="0">
                <a:latin typeface="Arial" pitchFamily="-101" charset="0"/>
                <a:ea typeface="ＭＳ Ｐゴシック" pitchFamily="-101" charset="-128"/>
                <a:cs typeface="ＭＳ Ｐゴシック" pitchFamily="-101" charset="-128"/>
              </a:rPr>
              <a:t> c</a:t>
            </a:r>
            <a:r>
              <a:rPr lang="en-US" dirty="0" smtClean="0">
                <a:latin typeface="Arial" pitchFamily="-101" charset="0"/>
                <a:ea typeface="ＭＳ Ｐゴシック" pitchFamily="-101" charset="-128"/>
                <a:cs typeface="ＭＳ Ｐゴシック" pitchFamily="-101" charset="-128"/>
              </a:rPr>
              <a:t>ollege sets</a:t>
            </a:r>
            <a:r>
              <a:rPr lang="en-US" baseline="0" dirty="0" smtClean="0">
                <a:latin typeface="Arial" pitchFamily="-101" charset="0"/>
                <a:ea typeface="ＭＳ Ｐゴシック" pitchFamily="-101" charset="-128"/>
                <a:cs typeface="ＭＳ Ｐゴシック" pitchFamily="-101" charset="-128"/>
              </a:rPr>
              <a:t> their own</a:t>
            </a:r>
            <a:r>
              <a:rPr lang="en-US" dirty="0" smtClean="0">
                <a:latin typeface="Arial" pitchFamily="-101" charset="0"/>
                <a:ea typeface="ＭＳ Ｐゴシック" pitchFamily="-101" charset="-128"/>
                <a:cs typeface="ＭＳ Ｐゴシック" pitchFamily="-101" charset="-128"/>
              </a:rPr>
              <a:t> </a:t>
            </a:r>
            <a:r>
              <a:rPr lang="en-US" dirty="0">
                <a:latin typeface="Arial" pitchFamily="-101" charset="0"/>
                <a:ea typeface="ＭＳ Ｐゴシック" pitchFamily="-101" charset="-128"/>
                <a:cs typeface="ＭＳ Ｐゴシック" pitchFamily="-101" charset="-128"/>
              </a:rPr>
              <a:t>eligibility criteria for both </a:t>
            </a:r>
            <a:r>
              <a:rPr lang="en-US" dirty="0" smtClean="0">
                <a:latin typeface="Arial" pitchFamily="-101" charset="0"/>
                <a:ea typeface="ＭＳ Ｐゴシック" pitchFamily="-101" charset="-128"/>
                <a:cs typeface="ＭＳ Ｐゴシック" pitchFamily="-101" charset="-128"/>
              </a:rPr>
              <a:t>need-based </a:t>
            </a:r>
            <a:r>
              <a:rPr lang="en-US" dirty="0">
                <a:latin typeface="Arial" pitchFamily="-101" charset="0"/>
                <a:ea typeface="ＭＳ Ｐゴシック" pitchFamily="-101" charset="-128"/>
                <a:cs typeface="ＭＳ Ｐゴシック" pitchFamily="-101" charset="-128"/>
              </a:rPr>
              <a:t>and </a:t>
            </a:r>
            <a:r>
              <a:rPr lang="en-US" dirty="0" smtClean="0">
                <a:latin typeface="Arial" pitchFamily="-101" charset="0"/>
                <a:ea typeface="ＭＳ Ｐゴシック" pitchFamily="-101" charset="-128"/>
                <a:cs typeface="ＭＳ Ｐゴシック" pitchFamily="-101" charset="-128"/>
              </a:rPr>
              <a:t>non-need </a:t>
            </a:r>
            <a:r>
              <a:rPr lang="en-US" dirty="0">
                <a:latin typeface="Arial" pitchFamily="-101" charset="0"/>
                <a:ea typeface="ＭＳ Ｐゴシック" pitchFamily="-101" charset="-128"/>
                <a:cs typeface="ＭＳ Ｐゴシック" pitchFamily="-101" charset="-128"/>
              </a:rPr>
              <a:t>based</a:t>
            </a:r>
            <a:r>
              <a:rPr lang="en-US" dirty="0" smtClean="0">
                <a:latin typeface="Arial" pitchFamily="-101" charset="0"/>
                <a:ea typeface="ＭＳ Ｐゴシック" pitchFamily="-101" charset="-128"/>
                <a:cs typeface="ＭＳ Ｐゴシック" pitchFamily="-101" charset="-128"/>
              </a:rPr>
              <a:t> financial</a:t>
            </a:r>
            <a:r>
              <a:rPr lang="en-US" baseline="0" dirty="0" smtClean="0">
                <a:latin typeface="Arial" pitchFamily="-101" charset="0"/>
                <a:ea typeface="ＭＳ Ｐゴシック" pitchFamily="-101" charset="-128"/>
                <a:cs typeface="ＭＳ Ｐゴシック" pitchFamily="-101" charset="-128"/>
              </a:rPr>
              <a:t> aid </a:t>
            </a:r>
            <a:r>
              <a:rPr lang="en-US" dirty="0" smtClean="0">
                <a:latin typeface="Arial" pitchFamily="-101" charset="0"/>
                <a:ea typeface="ＭＳ Ｐゴシック" pitchFamily="-101" charset="-128"/>
                <a:cs typeface="ＭＳ Ｐゴシック" pitchFamily="-101" charset="-128"/>
              </a:rPr>
              <a:t>programs.</a:t>
            </a:r>
          </a:p>
          <a:p>
            <a:pPr eaLnBrk="1" hangingPunct="1"/>
            <a:endParaRPr lang="en-US" dirty="0" smtClean="0">
              <a:latin typeface="Arial" pitchFamily="-101" charset="0"/>
              <a:ea typeface="ＭＳ Ｐゴシック" pitchFamily="-101" charset="-128"/>
              <a:cs typeface="ＭＳ Ｐゴシック" pitchFamily="-101" charset="-128"/>
            </a:endParaRPr>
          </a:p>
          <a:p>
            <a:pPr eaLnBrk="1" hangingPunct="1"/>
            <a:r>
              <a:rPr lang="en-US" dirty="0" smtClean="0">
                <a:latin typeface="Arial" pitchFamily="-101" charset="0"/>
                <a:ea typeface="ＭＳ Ｐゴシック" pitchFamily="-101" charset="-128"/>
                <a:cs typeface="ＭＳ Ｐゴシック" pitchFamily="-101" charset="-128"/>
              </a:rPr>
              <a:t>Many colleges use the FAFSA application to determine eligibility for need-based institutional</a:t>
            </a:r>
            <a:r>
              <a:rPr lang="en-US" baseline="0" dirty="0" smtClean="0">
                <a:latin typeface="Arial" pitchFamily="-101" charset="0"/>
                <a:ea typeface="ＭＳ Ｐゴシック" pitchFamily="-101" charset="-128"/>
                <a:cs typeface="ＭＳ Ｐゴシック" pitchFamily="-101" charset="-128"/>
              </a:rPr>
              <a:t> aid programs. </a:t>
            </a:r>
            <a:r>
              <a:rPr lang="en-US" dirty="0" smtClean="0">
                <a:latin typeface="Arial" pitchFamily="-101" charset="0"/>
                <a:ea typeface="ＭＳ Ｐゴシック" pitchFamily="-101" charset="-128"/>
                <a:cs typeface="ＭＳ Ｐゴシック" pitchFamily="-101" charset="-128"/>
              </a:rPr>
              <a:t>Some colleges require another</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financial aid application,</a:t>
            </a:r>
            <a:r>
              <a:rPr lang="en-US" baseline="0" dirty="0" smtClean="0">
                <a:latin typeface="Arial" pitchFamily="-101" charset="0"/>
                <a:ea typeface="ＭＳ Ｐゴシック" pitchFamily="-101" charset="-128"/>
                <a:cs typeface="ＭＳ Ｐゴシック" pitchFamily="-101" charset="-128"/>
              </a:rPr>
              <a:t> such as The College Board’s CSS Profile, </a:t>
            </a:r>
            <a:r>
              <a:rPr lang="en-US" dirty="0" smtClean="0">
                <a:latin typeface="Arial" pitchFamily="-101" charset="0"/>
                <a:ea typeface="ＭＳ Ｐゴシック" pitchFamily="-101" charset="-128"/>
                <a:cs typeface="ＭＳ Ｐゴシック" pitchFamily="-101" charset="-128"/>
              </a:rPr>
              <a:t>to be considered for need-based institutional</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aid</a:t>
            </a:r>
            <a:r>
              <a:rPr lang="en-US" baseline="0" dirty="0" smtClean="0">
                <a:latin typeface="Arial" pitchFamily="-101" charset="0"/>
                <a:ea typeface="ＭＳ Ｐゴシック" pitchFamily="-101" charset="-128"/>
                <a:cs typeface="ＭＳ Ｐゴシック" pitchFamily="-101" charset="-128"/>
              </a:rPr>
              <a:t>.  We will discuss the CSS Profile application a bit later.</a:t>
            </a:r>
          </a:p>
          <a:p>
            <a:pPr eaLnBrk="1" hangingPunct="1"/>
            <a:endParaRPr lang="en-US" baseline="0" dirty="0" smtClean="0">
              <a:latin typeface="Arial" pitchFamily="-101" charset="0"/>
              <a:ea typeface="ＭＳ Ｐゴシック" pitchFamily="-101" charset="-128"/>
              <a:cs typeface="ＭＳ Ｐゴシック" pitchFamily="-101" charset="-128"/>
            </a:endParaRPr>
          </a:p>
          <a:p>
            <a:pPr eaLnBrk="1" hangingPunct="1"/>
            <a:r>
              <a:rPr lang="en-US" baseline="0" dirty="0" smtClean="0">
                <a:latin typeface="Arial" pitchFamily="-101" charset="0"/>
                <a:ea typeface="ＭＳ Ｐゴシック" pitchFamily="-101" charset="-128"/>
                <a:cs typeface="ＭＳ Ｐゴシック" pitchFamily="-101" charset="-128"/>
              </a:rPr>
              <a:t>Merit-based i</a:t>
            </a:r>
            <a:r>
              <a:rPr lang="en-US" dirty="0" smtClean="0">
                <a:latin typeface="Arial" pitchFamily="-101" charset="0"/>
                <a:ea typeface="ＭＳ Ｐゴシック" pitchFamily="-101" charset="-128"/>
                <a:cs typeface="ＭＳ Ｐゴシック" pitchFamily="-101" charset="-128"/>
              </a:rPr>
              <a:t>nstitutional</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grants </a:t>
            </a:r>
            <a:r>
              <a:rPr lang="en-US" dirty="0">
                <a:latin typeface="Arial" pitchFamily="-101" charset="0"/>
                <a:ea typeface="ＭＳ Ｐゴシック" pitchFamily="-101" charset="-128"/>
                <a:cs typeface="ＭＳ Ｐゴシック" pitchFamily="-101" charset="-128"/>
              </a:rPr>
              <a:t>and </a:t>
            </a:r>
            <a:r>
              <a:rPr lang="en-US" dirty="0" smtClean="0">
                <a:latin typeface="Arial" pitchFamily="-101" charset="0"/>
                <a:ea typeface="ＭＳ Ｐゴシック" pitchFamily="-101" charset="-128"/>
                <a:cs typeface="ＭＳ Ｐゴシック" pitchFamily="-101" charset="-128"/>
              </a:rPr>
              <a:t>scholarships may be </a:t>
            </a:r>
            <a:r>
              <a:rPr lang="en-US" dirty="0">
                <a:latin typeface="Arial" pitchFamily="-101" charset="0"/>
                <a:ea typeface="ＭＳ Ｐゴシック" pitchFamily="-101" charset="-128"/>
                <a:cs typeface="ＭＳ Ｐゴシック" pitchFamily="-101" charset="-128"/>
              </a:rPr>
              <a:t>based on academic, athletic, and other talents.  Make sure the college is aware of any special skill or talent you have so you are considered for any of these special awards. </a:t>
            </a:r>
            <a:r>
              <a:rPr lang="en-US" dirty="0" smtClean="0">
                <a:latin typeface="Arial" pitchFamily="-101" charset="0"/>
                <a:ea typeface="ＭＳ Ｐゴシック" pitchFamily="-101" charset="-128"/>
                <a:cs typeface="ＭＳ Ｐゴシック" pitchFamily="-101" charset="-128"/>
              </a:rPr>
              <a:t> </a:t>
            </a:r>
            <a:endParaRPr lang="en-US" baseline="0" dirty="0" smtClean="0">
              <a:latin typeface="Arial" pitchFamily="-101" charset="0"/>
              <a:ea typeface="ＭＳ Ｐゴシック" pitchFamily="-101" charset="-128"/>
              <a:cs typeface="ＭＳ Ｐゴシック" pitchFamily="-101" charset="-128"/>
            </a:endParaRPr>
          </a:p>
          <a:p>
            <a:pPr eaLnBrk="1" hangingPunct="1"/>
            <a:endParaRPr lang="en-US" baseline="0" dirty="0" smtClean="0">
              <a:latin typeface="Arial" pitchFamily="-101" charset="0"/>
              <a:ea typeface="ＭＳ Ｐゴシック" pitchFamily="-101" charset="-128"/>
              <a:cs typeface="ＭＳ Ｐゴシック" pitchFamily="-101" charset="-128"/>
            </a:endParaRPr>
          </a:p>
          <a:p>
            <a:pPr eaLnBrk="1" hangingPunct="1"/>
            <a:r>
              <a:rPr lang="en-US" dirty="0" smtClean="0">
                <a:latin typeface="Arial" pitchFamily="-101" charset="0"/>
                <a:ea typeface="ＭＳ Ｐゴシック" pitchFamily="-101" charset="-128"/>
                <a:cs typeface="ＭＳ Ｐゴシック" pitchFamily="-101" charset="-128"/>
              </a:rPr>
              <a:t>Be sure to keep </a:t>
            </a:r>
            <a:r>
              <a:rPr lang="en-US" dirty="0">
                <a:latin typeface="Arial" pitchFamily="-101" charset="0"/>
                <a:ea typeface="ＭＳ Ｐゴシック" pitchFamily="-101" charset="-128"/>
                <a:cs typeface="ＭＳ Ｐゴシック" pitchFamily="-101" charset="-128"/>
              </a:rPr>
              <a:t>track of all the different deadlines and applications required at the schools to which you are applying.</a:t>
            </a:r>
            <a:r>
              <a:rPr lang="en-US" dirty="0" smtClean="0">
                <a:latin typeface="Arial" pitchFamily="-101" charset="0"/>
                <a:ea typeface="ＭＳ Ｐゴシック" pitchFamily="-101" charset="-128"/>
                <a:cs typeface="ＭＳ Ｐゴシック" pitchFamily="-101" charset="-128"/>
              </a:rPr>
              <a:t>  </a:t>
            </a:r>
            <a:r>
              <a:rPr lang="en-US" baseline="0" dirty="0" smtClean="0">
                <a:latin typeface="Arial" pitchFamily="-101" charset="0"/>
                <a:ea typeface="ＭＳ Ｐゴシック" pitchFamily="-101" charset="-128"/>
                <a:cs typeface="ＭＳ Ｐゴシック" pitchFamily="-101" charset="-128"/>
              </a:rPr>
              <a:t>Funds may be limited</a:t>
            </a:r>
            <a:r>
              <a:rPr lang="en-US" dirty="0" smtClean="0">
                <a:latin typeface="Arial" pitchFamily="-101" charset="0"/>
                <a:ea typeface="ＭＳ Ｐゴシック" pitchFamily="-101" charset="-128"/>
                <a:cs typeface="ＭＳ Ｐゴシック" pitchFamily="-101" charset="-128"/>
              </a:rPr>
              <a:t>, so be sure to complete </a:t>
            </a:r>
            <a:r>
              <a:rPr lang="en-US" baseline="0" dirty="0" smtClean="0">
                <a:latin typeface="Arial" pitchFamily="-101" charset="0"/>
                <a:ea typeface="ＭＳ Ｐゴシック" pitchFamily="-101" charset="-128"/>
                <a:cs typeface="ＭＳ Ｐゴシック" pitchFamily="-101" charset="-128"/>
              </a:rPr>
              <a:t>required applications as</a:t>
            </a:r>
            <a:r>
              <a:rPr lang="en-US" dirty="0" smtClean="0">
                <a:latin typeface="Arial" pitchFamily="-101" charset="0"/>
                <a:ea typeface="ＭＳ Ｐゴシック" pitchFamily="-101" charset="-128"/>
                <a:cs typeface="ＭＳ Ｐゴシック" pitchFamily="-101" charset="-128"/>
              </a:rPr>
              <a:t> early as possible. </a:t>
            </a:r>
          </a:p>
          <a:p>
            <a:pPr eaLnBrk="1" hangingPunct="1"/>
            <a:endParaRPr lang="en-US" dirty="0" smtClean="0">
              <a:solidFill>
                <a:srgbClr val="FF0000"/>
              </a:solidFill>
              <a:latin typeface="Arial" pitchFamily="-101" charset="0"/>
              <a:ea typeface="ＭＳ Ｐゴシック" pitchFamily="-101" charset="-128"/>
              <a:cs typeface="ＭＳ Ｐゴシック" pitchFamily="-101" charset="-128"/>
            </a:endParaRPr>
          </a:p>
          <a:p>
            <a:pPr eaLnBrk="1" hangingPunct="1"/>
            <a:r>
              <a:rPr lang="en-US" dirty="0" smtClean="0">
                <a:latin typeface="Arial" pitchFamily="-101" charset="0"/>
                <a:ea typeface="ＭＳ Ｐゴシック" pitchFamily="-101" charset="-128"/>
                <a:cs typeface="ＭＳ Ｐゴシック" pitchFamily="-101" charset="-128"/>
              </a:rPr>
              <a:t>A college’s financial aid website can provide you with information on the</a:t>
            </a:r>
            <a:r>
              <a:rPr lang="en-US" baseline="0" dirty="0" smtClean="0">
                <a:latin typeface="Arial" pitchFamily="-101" charset="0"/>
                <a:ea typeface="ＭＳ Ｐゴシック" pitchFamily="-101" charset="-128"/>
                <a:cs typeface="ＭＳ Ｐゴシック" pitchFamily="-101" charset="-128"/>
              </a:rPr>
              <a:t> availability of institutional aid programs, required applications, and deadlines.</a:t>
            </a:r>
            <a:endParaRPr lang="en-US" dirty="0" smtClean="0">
              <a:solidFill>
                <a:srgbClr val="FF0000"/>
              </a:solidFill>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p:txBody>
      </p:sp>
      <p:sp>
        <p:nvSpPr>
          <p:cNvPr id="78852" name="Slide Number Placeholder 3"/>
          <p:cNvSpPr>
            <a:spLocks noGrp="1"/>
          </p:cNvSpPr>
          <p:nvPr>
            <p:ph type="sldNum" sz="quarter" idx="5"/>
          </p:nvPr>
        </p:nvSpPr>
        <p:spPr>
          <a:noFill/>
        </p:spPr>
        <p:txBody>
          <a:bodyPr/>
          <a:lstStyle/>
          <a:p>
            <a:pPr defTabSz="915893"/>
            <a:fld id="{2C40A749-D44A-0D48-9B91-8C6256F59F85}" type="slidenum">
              <a:rPr lang="en-US"/>
              <a:pPr defTabSz="915893"/>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prstTxWarp prst="textNoShape">
              <a:avLst/>
            </a:prstTxWarp>
          </a:bodyPr>
          <a:lstStyle/>
          <a:p>
            <a:pPr eaLnBrk="1" hangingPunct="1"/>
            <a:r>
              <a:rPr lang="en-US">
                <a:latin typeface="Arial" pitchFamily="-101" charset="0"/>
                <a:ea typeface="ＭＳ Ｐゴシック" pitchFamily="-101" charset="-128"/>
                <a:cs typeface="ＭＳ Ｐゴシック" pitchFamily="-101" charset="-128"/>
              </a:rPr>
              <a:t>When researching your colleges you want to make sure you fully understand how their institutional aid works.  Offering institutional aid is completely at the discretion of the college and the amount of funding they provide and eligibility criteria will vary. </a:t>
            </a:r>
          </a:p>
          <a:p>
            <a:pPr eaLnBrk="1" hangingPunct="1"/>
            <a:endParaRPr lang="en-US">
              <a:latin typeface="Arial" pitchFamily="-101" charset="0"/>
              <a:ea typeface="ＭＳ Ｐゴシック" pitchFamily="-101" charset="-128"/>
              <a:cs typeface="ＭＳ Ｐゴシック" pitchFamily="-101" charset="-128"/>
            </a:endParaRPr>
          </a:p>
          <a:p>
            <a:pPr eaLnBrk="1" hangingPunct="1"/>
            <a:r>
              <a:rPr lang="en-US">
                <a:latin typeface="Arial" pitchFamily="-101" charset="0"/>
                <a:ea typeface="ＭＳ Ｐゴシック" pitchFamily="-101" charset="-128"/>
                <a:cs typeface="ＭＳ Ｐゴシック" pitchFamily="-101" charset="-128"/>
              </a:rPr>
              <a:t>Here are some important questions you should be asking your college:</a:t>
            </a:r>
          </a:p>
          <a:p>
            <a:pPr eaLnBrk="1" hangingPunct="1"/>
            <a:endParaRPr lang="en-US">
              <a:latin typeface="Arial" pitchFamily="-101" charset="0"/>
              <a:ea typeface="ＭＳ Ｐゴシック" pitchFamily="-101" charset="-128"/>
              <a:cs typeface="ＭＳ Ｐゴシック" pitchFamily="-101" charset="-128"/>
            </a:endParaRPr>
          </a:p>
          <a:p>
            <a:pPr eaLnBrk="1" hangingPunct="1"/>
            <a:r>
              <a:rPr lang="en-US">
                <a:latin typeface="Arial" pitchFamily="-101" charset="0"/>
                <a:ea typeface="ＭＳ Ｐゴシック" pitchFamily="-101" charset="-128"/>
                <a:cs typeface="ＭＳ Ｐゴシック" pitchFamily="-101" charset="-128"/>
              </a:rPr>
              <a:t>What is the criteria for receiving institutional aid?  </a:t>
            </a:r>
          </a:p>
          <a:p>
            <a:pPr eaLnBrk="1" hangingPunct="1"/>
            <a:endParaRPr lang="en-US">
              <a:latin typeface="Arial" pitchFamily="-101" charset="0"/>
              <a:ea typeface="ＭＳ Ｐゴシック" pitchFamily="-101" charset="-128"/>
              <a:cs typeface="ＭＳ Ｐゴシック" pitchFamily="-101" charset="-128"/>
            </a:endParaRPr>
          </a:p>
          <a:p>
            <a:pPr eaLnBrk="1" hangingPunct="1"/>
            <a:r>
              <a:rPr lang="en-US">
                <a:latin typeface="Arial" pitchFamily="-101" charset="0"/>
                <a:ea typeface="ＭＳ Ｐゴシック" pitchFamily="-101" charset="-128"/>
                <a:cs typeface="ＭＳ Ｐゴシック" pitchFamily="-101" charset="-128"/>
              </a:rPr>
              <a:t>If you are a student who will have a lot of need, will the college meet that full need with institutional aid?</a:t>
            </a:r>
          </a:p>
          <a:p>
            <a:pPr eaLnBrk="1" hangingPunct="1"/>
            <a:endParaRPr lang="en-US">
              <a:latin typeface="Arial" pitchFamily="-101" charset="0"/>
              <a:ea typeface="ＭＳ Ｐゴシック" pitchFamily="-101" charset="-128"/>
              <a:cs typeface="ＭＳ Ｐゴシック" pitchFamily="-101" charset="-128"/>
            </a:endParaRPr>
          </a:p>
          <a:p>
            <a:pPr eaLnBrk="1" hangingPunct="1"/>
            <a:r>
              <a:rPr lang="en-US">
                <a:latin typeface="Arial" pitchFamily="-101" charset="0"/>
                <a:ea typeface="ＭＳ Ｐゴシック" pitchFamily="-101" charset="-128"/>
                <a:cs typeface="ＭＳ Ｐゴシック" pitchFamily="-101" charset="-128"/>
              </a:rPr>
              <a:t>Is institutional aid at the college awarded based on need-based criteria, merit, or both?  </a:t>
            </a:r>
          </a:p>
          <a:p>
            <a:pPr eaLnBrk="1" hangingPunct="1"/>
            <a:endParaRPr lang="en-US">
              <a:latin typeface="Arial" pitchFamily="-101" charset="0"/>
              <a:ea typeface="ＭＳ Ｐゴシック" pitchFamily="-101" charset="-128"/>
              <a:cs typeface="ＭＳ Ｐゴシック" pitchFamily="-101" charset="-128"/>
            </a:endParaRPr>
          </a:p>
          <a:p>
            <a:pPr eaLnBrk="1" hangingPunct="1"/>
            <a:r>
              <a:rPr lang="en-US">
                <a:latin typeface="Arial" pitchFamily="-101" charset="0"/>
                <a:ea typeface="ＭＳ Ｐゴシック" pitchFamily="-101" charset="-128"/>
                <a:cs typeface="ＭＳ Ｐゴシック" pitchFamily="-101" charset="-128"/>
              </a:rPr>
              <a:t>For many colleges, the FAFSA will provide a basis for need based institutional aid. Colleges have a limited amount of institutional grant and scholarship money, so be sure to complete the FAFSA early.</a:t>
            </a:r>
          </a:p>
          <a:p>
            <a:pPr eaLnBrk="1" hangingPunct="1"/>
            <a:endParaRPr lang="en-US">
              <a:latin typeface="Arial" pitchFamily="-101" charset="0"/>
              <a:ea typeface="ＭＳ Ｐゴシック" pitchFamily="-101" charset="-128"/>
              <a:cs typeface="ＭＳ Ｐゴシック" pitchFamily="-101" charset="-128"/>
            </a:endParaRPr>
          </a:p>
          <a:p>
            <a:pPr eaLnBrk="1" hangingPunct="1"/>
            <a:r>
              <a:rPr lang="en-US">
                <a:latin typeface="Arial" pitchFamily="-101" charset="0"/>
                <a:ea typeface="ＭＳ Ｐゴシック" pitchFamily="-101" charset="-128"/>
                <a:cs typeface="ＭＳ Ｐゴシック" pitchFamily="-101" charset="-128"/>
              </a:rPr>
              <a:t>However, some colleges require an additional financial aid application to be considered for this type of aid.  The CSS Profile application is one the most common institutional aid applications.  You will want to keep track of all the different deadlines and applications required at the schools to which you are applying. You do not want to miss any opportunity to receive FREE institutional money.</a:t>
            </a:r>
          </a:p>
          <a:p>
            <a:pPr eaLnBrk="1" hangingPunct="1"/>
            <a:endParaRPr lang="en-US">
              <a:solidFill>
                <a:srgbClr val="FF0000"/>
              </a:solidFill>
              <a:latin typeface="Arial" pitchFamily="-101" charset="0"/>
              <a:ea typeface="ＭＳ Ｐゴシック" pitchFamily="-101" charset="-128"/>
              <a:cs typeface="ＭＳ Ｐゴシック" pitchFamily="-101" charset="-128"/>
            </a:endParaRP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5988" fontAlgn="base">
              <a:spcBef>
                <a:spcPct val="0"/>
              </a:spcBef>
              <a:spcAft>
                <a:spcPct val="0"/>
              </a:spcAft>
            </a:pPr>
            <a:fld id="{C432639B-B5CC-634E-8208-73B883D3A3CC}" type="slidenum">
              <a:rPr lang="en-US">
                <a:latin typeface="Arial" pitchFamily="-101" charset="0"/>
                <a:ea typeface="ＭＳ Ｐゴシック" pitchFamily="-101" charset="-128"/>
                <a:cs typeface="ＭＳ Ｐゴシック" pitchFamily="-101" charset="-128"/>
              </a:rPr>
              <a:pPr defTabSz="915988" fontAlgn="base">
                <a:spcBef>
                  <a:spcPct val="0"/>
                </a:spcBef>
                <a:spcAft>
                  <a:spcPct val="0"/>
                </a:spcAft>
              </a:pPr>
              <a:t>31</a:t>
            </a:fld>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701675" y="4416425"/>
            <a:ext cx="5607050" cy="4183063"/>
          </a:xfrm>
          <a:prstGeom prst="rect">
            <a:avLst/>
          </a:prstGeom>
          <a:noFill/>
          <a:ln/>
        </p:spPr>
        <p:txBody>
          <a:bodyPr/>
          <a:lstStyle/>
          <a:p>
            <a:pPr eaLnBrk="1" hangingPunct="1"/>
            <a:r>
              <a:rPr lang="en-US" dirty="0">
                <a:latin typeface="Arial" pitchFamily="-101" charset="0"/>
                <a:ea typeface="ＭＳ Ｐゴシック" pitchFamily="-101" charset="-128"/>
                <a:cs typeface="ＭＳ Ｐゴシック" pitchFamily="-101" charset="-128"/>
              </a:rPr>
              <a:t>A great way to find out more details about a particular college’s institutional aid programs, application requirements, and deadlines, is to carefully research financial aid on their website.</a:t>
            </a:r>
          </a:p>
          <a:p>
            <a:pPr eaLnBrk="1" hangingPunct="1"/>
            <a:endParaRPr lang="en-US" dirty="0">
              <a:latin typeface="Arial" pitchFamily="-101" charset="0"/>
              <a:ea typeface="ＭＳ Ｐゴシック" pitchFamily="-101" charset="-128"/>
              <a:cs typeface="ＭＳ Ｐゴシック" pitchFamily="-101" charset="-128"/>
            </a:endParaRPr>
          </a:p>
          <a:p>
            <a:pPr eaLnBrk="1" hangingPunct="1"/>
            <a:r>
              <a:rPr lang="en-US" dirty="0">
                <a:latin typeface="Arial" pitchFamily="-101" charset="0"/>
                <a:ea typeface="ＭＳ Ｐゴシック" pitchFamily="-101" charset="-128"/>
                <a:cs typeface="ＭＳ Ｐゴシック" pitchFamily="-101" charset="-128"/>
              </a:rPr>
              <a:t>Here</a:t>
            </a:r>
            <a:r>
              <a:rPr lang="en-US" dirty="0" smtClean="0">
                <a:latin typeface="Arial" pitchFamily="-101" charset="0"/>
                <a:ea typeface="ＭＳ Ｐゴシック" pitchFamily="-101" charset="-128"/>
                <a:cs typeface="ＭＳ Ｐゴシック" pitchFamily="-101" charset="-128"/>
              </a:rPr>
              <a:t> are</a:t>
            </a:r>
            <a:r>
              <a:rPr lang="en-US" baseline="0" dirty="0" smtClean="0">
                <a:latin typeface="Arial" pitchFamily="-101" charset="0"/>
                <a:ea typeface="ＭＳ Ｐゴシック" pitchFamily="-101" charset="-128"/>
                <a:cs typeface="ＭＳ Ｐゴシック" pitchFamily="-101" charset="-128"/>
              </a:rPr>
              <a:t> some examples of</a:t>
            </a:r>
            <a:r>
              <a:rPr lang="en-US" dirty="0" smtClean="0">
                <a:latin typeface="Arial" pitchFamily="-101" charset="0"/>
                <a:ea typeface="ＭＳ Ｐゴシック" pitchFamily="-101" charset="-128"/>
                <a:cs typeface="ＭＳ Ｐゴシック" pitchFamily="-101" charset="-128"/>
              </a:rPr>
              <a:t> </a:t>
            </a:r>
            <a:r>
              <a:rPr lang="en-US" dirty="0">
                <a:latin typeface="Arial" pitchFamily="-101" charset="0"/>
                <a:ea typeface="ＭＳ Ｐゴシック" pitchFamily="-101" charset="-128"/>
                <a:cs typeface="ＭＳ Ｐゴシック" pitchFamily="-101" charset="-128"/>
              </a:rPr>
              <a:t>financial aid </a:t>
            </a:r>
            <a:r>
              <a:rPr lang="en-US" dirty="0" smtClean="0">
                <a:latin typeface="Arial" pitchFamily="-101" charset="0"/>
                <a:ea typeface="ＭＳ Ｐゴシック" pitchFamily="-101" charset="-128"/>
                <a:cs typeface="ＭＳ Ｐゴシック" pitchFamily="-101" charset="-128"/>
              </a:rPr>
              <a:t>web</a:t>
            </a:r>
            <a:r>
              <a:rPr lang="en-US" baseline="0" dirty="0" smtClean="0">
                <a:latin typeface="Arial" pitchFamily="-101" charset="0"/>
                <a:ea typeface="ＭＳ Ｐゴシック" pitchFamily="-101" charset="-128"/>
                <a:cs typeface="ＭＳ Ｐゴシック" pitchFamily="-101" charset="-128"/>
              </a:rPr>
              <a:t> pages that</a:t>
            </a:r>
            <a:r>
              <a:rPr lang="en-US" dirty="0" smtClean="0">
                <a:latin typeface="Arial" pitchFamily="-101" charset="0"/>
                <a:ea typeface="ＭＳ Ｐゴシック" pitchFamily="-101" charset="-128"/>
                <a:cs typeface="ＭＳ Ｐゴシック" pitchFamily="-101" charset="-128"/>
              </a:rPr>
              <a:t> show</a:t>
            </a:r>
            <a:r>
              <a:rPr lang="en-US" baseline="0" dirty="0" smtClean="0">
                <a:latin typeface="Arial" pitchFamily="-101" charset="0"/>
                <a:ea typeface="ＭＳ Ｐゴシック" pitchFamily="-101" charset="-128"/>
                <a:cs typeface="ＭＳ Ｐゴシック" pitchFamily="-101" charset="-128"/>
              </a:rPr>
              <a:t> important information including </a:t>
            </a:r>
            <a:r>
              <a:rPr lang="en-US" dirty="0" smtClean="0">
                <a:latin typeface="Arial" pitchFamily="-101" charset="0"/>
                <a:ea typeface="ＭＳ Ｐゴシック" pitchFamily="-101" charset="-128"/>
                <a:cs typeface="ＭＳ Ｐゴシック" pitchFamily="-101" charset="-128"/>
              </a:rPr>
              <a:t>application</a:t>
            </a:r>
            <a:r>
              <a:rPr lang="en-US" baseline="0" dirty="0" smtClean="0">
                <a:latin typeface="Arial" pitchFamily="-101" charset="0"/>
                <a:ea typeface="ＭＳ Ｐゴシック" pitchFamily="-101" charset="-128"/>
                <a:cs typeface="ＭＳ Ｐゴシック" pitchFamily="-101" charset="-128"/>
              </a:rPr>
              <a:t> requirements</a:t>
            </a:r>
            <a:r>
              <a:rPr lang="en-US" dirty="0" smtClean="0">
                <a:latin typeface="Arial" pitchFamily="-101" charset="0"/>
                <a:ea typeface="ＭＳ Ｐゴシック" pitchFamily="-101" charset="-128"/>
                <a:cs typeface="ＭＳ Ｐゴシック" pitchFamily="-101" charset="-128"/>
              </a:rPr>
              <a:t> </a:t>
            </a:r>
            <a:r>
              <a:rPr lang="en-US" dirty="0">
                <a:latin typeface="Arial" pitchFamily="-101" charset="0"/>
                <a:ea typeface="ＭＳ Ｐゴシック" pitchFamily="-101" charset="-128"/>
                <a:cs typeface="ＭＳ Ｐゴシック" pitchFamily="-101" charset="-128"/>
              </a:rPr>
              <a:t>and deadlines along with links to find out more about their cost of attendance and institutional aid programs.</a:t>
            </a:r>
          </a:p>
          <a:p>
            <a:pPr eaLnBrk="1" hangingPunct="1"/>
            <a:endParaRPr lang="en-US" dirty="0">
              <a:latin typeface="Arial" pitchFamily="-101" charset="0"/>
              <a:ea typeface="ＭＳ Ｐゴシック" pitchFamily="-101" charset="-128"/>
              <a:cs typeface="ＭＳ Ｐゴシック" pitchFamily="-101" charset="-128"/>
            </a:endParaRPr>
          </a:p>
          <a:p>
            <a:pPr eaLnBrk="1" hangingPunct="1"/>
            <a:r>
              <a:rPr lang="en-US" dirty="0">
                <a:latin typeface="Arial" pitchFamily="-101" charset="0"/>
                <a:ea typeface="ＭＳ Ｐゴシック" pitchFamily="-101" charset="-128"/>
                <a:cs typeface="ＭＳ Ｐゴシック" pitchFamily="-101" charset="-128"/>
              </a:rPr>
              <a:t>You want to make sure you read any information they provide carefully, so you do not miss out on any aid opportunities</a:t>
            </a:r>
            <a:r>
              <a:rPr lang="en-US" dirty="0" smtClean="0">
                <a:latin typeface="Arial" pitchFamily="-101" charset="0"/>
                <a:ea typeface="ＭＳ Ｐゴシック" pitchFamily="-101" charset="-128"/>
                <a:cs typeface="ＭＳ Ｐゴシック" pitchFamily="-101" charset="-128"/>
              </a:rPr>
              <a:t>!</a:t>
            </a:r>
            <a:endParaRPr lang="en-US" dirty="0">
              <a:latin typeface="Arial" pitchFamily="-101" charset="0"/>
              <a:ea typeface="ＭＳ Ｐゴシック" pitchFamily="-101" charset="-128"/>
              <a:cs typeface="ＭＳ Ｐゴシック" pitchFamily="-101" charset="-128"/>
            </a:endParaRPr>
          </a:p>
        </p:txBody>
      </p:sp>
      <p:sp>
        <p:nvSpPr>
          <p:cNvPr id="79876" name="Slide Number Placeholder 3"/>
          <p:cNvSpPr>
            <a:spLocks noGrp="1"/>
          </p:cNvSpPr>
          <p:nvPr>
            <p:ph type="sldNum" sz="quarter" idx="5"/>
          </p:nvPr>
        </p:nvSpPr>
        <p:spPr>
          <a:noFill/>
        </p:spPr>
        <p:txBody>
          <a:bodyPr/>
          <a:lstStyle/>
          <a:p>
            <a:pPr defTabSz="915988"/>
            <a:fld id="{0439CCEF-4335-B04A-BFF3-3D3BAEF1CF01}" type="slidenum">
              <a:rPr lang="en-US"/>
              <a:pPr defTabSz="915988"/>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pPr eaLnBrk="1" hangingPunct="1"/>
            <a:r>
              <a:rPr lang="en-US" dirty="0">
                <a:latin typeface="Arial" pitchFamily="-101" charset="0"/>
                <a:ea typeface="ＭＳ Ｐゴシック" pitchFamily="-101" charset="-128"/>
                <a:cs typeface="ＭＳ Ｐゴシック" pitchFamily="-101" charset="-128"/>
              </a:rPr>
              <a:t>When researching a college’s financial aid website, it may be helpful to utilize their Net Price Calculator.   </a:t>
            </a:r>
          </a:p>
          <a:p>
            <a:pPr eaLnBrk="1" hangingPunct="1"/>
            <a:endParaRPr lang="en-US" dirty="0">
              <a:latin typeface="Arial" pitchFamily="-101" charset="0"/>
              <a:ea typeface="ＭＳ Ｐゴシック" pitchFamily="-101" charset="-128"/>
              <a:cs typeface="ＭＳ Ｐゴシック" pitchFamily="-101" charset="-128"/>
            </a:endParaRPr>
          </a:p>
          <a:p>
            <a:pPr eaLnBrk="1" hangingPunct="1"/>
            <a:r>
              <a:rPr lang="en-US" dirty="0">
                <a:latin typeface="Arial" pitchFamily="-101" charset="0"/>
                <a:ea typeface="ＭＳ Ｐゴシック" pitchFamily="-101" charset="-128"/>
                <a:cs typeface="ＭＳ Ｐゴシック" pitchFamily="-101" charset="-128"/>
              </a:rPr>
              <a:t>Net price calculators allow you to enter your information, such as your household size and income, to generate an estimate of a specific college’s cost of attendance, average aid package (based on what families with similar demographics have received), out-of-pocket costs, average indebtedness, and average net price – which is the result of subtracting cost of attendance from grant aid.</a:t>
            </a:r>
          </a:p>
          <a:p>
            <a:pPr eaLnBrk="1" hangingPunct="1"/>
            <a:endParaRPr lang="en-US" dirty="0">
              <a:latin typeface="Arial" pitchFamily="-101" charset="0"/>
              <a:ea typeface="ＭＳ Ｐゴシック" pitchFamily="-101" charset="-128"/>
              <a:cs typeface="ＭＳ Ｐゴシック" pitchFamily="-101" charset="-128"/>
            </a:endParaRPr>
          </a:p>
          <a:p>
            <a:pPr eaLnBrk="1" hangingPunct="1"/>
            <a:r>
              <a:rPr lang="en-US" dirty="0">
                <a:latin typeface="Arial" pitchFamily="-101" charset="0"/>
                <a:ea typeface="ＭＳ Ｐゴシック" pitchFamily="-101" charset="-128"/>
                <a:cs typeface="ＭＳ Ｐゴシック" pitchFamily="-101" charset="-128"/>
              </a:rPr>
              <a:t>Net price calculators vary in format from school to school. The results are estimates and averages to be used as a planning tool only, as schools cannot be held liable to meet the figures presented within the calculation</a:t>
            </a:r>
            <a:r>
              <a:rPr lang="en-US" dirty="0" smtClean="0">
                <a:latin typeface="Arial" pitchFamily="-101" charset="0"/>
                <a:ea typeface="ＭＳ Ｐゴシック" pitchFamily="-101" charset="-128"/>
                <a:cs typeface="ＭＳ Ｐゴシック" pitchFamily="-101" charset="-128"/>
              </a:rPr>
              <a:t>.</a:t>
            </a:r>
          </a:p>
          <a:p>
            <a:pPr eaLnBrk="1" hangingPunct="1"/>
            <a:endParaRPr lang="en-US" dirty="0" smtClean="0">
              <a:latin typeface="Arial" pitchFamily="-101" charset="0"/>
              <a:ea typeface="ＭＳ Ｐゴシック" pitchFamily="-101" charset="-128"/>
              <a:cs typeface="ＭＳ Ｐゴシック" pitchFamily="-101" charset="-128"/>
            </a:endParaRPr>
          </a:p>
          <a:p>
            <a:pPr eaLnBrk="1" hangingPunct="1"/>
            <a:r>
              <a:rPr lang="en-US" dirty="0" smtClean="0">
                <a:latin typeface="Arial" pitchFamily="-101" charset="0"/>
                <a:ea typeface="ＭＳ Ｐゴシック" pitchFamily="-101" charset="-128"/>
                <a:cs typeface="ＭＳ Ｐゴシック" pitchFamily="-101" charset="-128"/>
              </a:rPr>
              <a:t>Be sure to check out the websites of all the colleges you are considering for more information!</a:t>
            </a:r>
            <a:endParaRPr lang="en-US" dirty="0">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p:txBody>
      </p:sp>
      <p:sp>
        <p:nvSpPr>
          <p:cNvPr id="80900" name="Slide Number Placeholder 3"/>
          <p:cNvSpPr>
            <a:spLocks noGrp="1"/>
          </p:cNvSpPr>
          <p:nvPr>
            <p:ph type="sldNum" sz="quarter" idx="5"/>
          </p:nvPr>
        </p:nvSpPr>
        <p:spPr>
          <a:noFill/>
        </p:spPr>
        <p:txBody>
          <a:bodyPr/>
          <a:lstStyle/>
          <a:p>
            <a:pPr defTabSz="915893"/>
            <a:fld id="{9523E88C-2A71-394A-9328-7FA4AAB66650}" type="slidenum">
              <a:rPr lang="en-US"/>
              <a:pPr defTabSz="915893"/>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xfrm>
            <a:off x="701676" y="4416425"/>
            <a:ext cx="5607050" cy="4183063"/>
          </a:xfrm>
          <a:prstGeom prst="rect">
            <a:avLst/>
          </a:prstGeom>
          <a:noFill/>
          <a:ln>
            <a:miter lim="800000"/>
            <a:headEnd/>
            <a:tailEnd/>
          </a:ln>
        </p:spPr>
        <p:txBody>
          <a:bodyPr lIns="91430" tIns="45716" rIns="91430" bIns="45716">
            <a:prstTxWarp prst="textNoShape">
              <a:avLst/>
            </a:prstTxWarp>
          </a:bodyPr>
          <a:lstStyle/>
          <a:p>
            <a:r>
              <a:rPr lang="en-US" dirty="0" smtClean="0">
                <a:latin typeface="Arial" pitchFamily="-101" charset="0"/>
                <a:ea typeface="ＭＳ Ｐゴシック" pitchFamily="-101" charset="-128"/>
                <a:cs typeface="ＭＳ Ｐゴシック" pitchFamily="-101" charset="-128"/>
              </a:rPr>
              <a:t>Now let’s talk about scholarship searches.</a:t>
            </a: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While you are gathering information about your colleges and applying for federal, state, and institutional aid, you want to be sure to spend some time researching scholarship opportunities available from private sources or “outside aid.” </a:t>
            </a: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There </a:t>
            </a:r>
            <a:r>
              <a:rPr lang="en-US" dirty="0">
                <a:latin typeface="Arial" pitchFamily="-101" charset="0"/>
                <a:ea typeface="ＭＳ Ｐゴシック" pitchFamily="-101" charset="-128"/>
                <a:cs typeface="ＭＳ Ｐゴシック" pitchFamily="-101" charset="-128"/>
              </a:rPr>
              <a:t>are thousands of private-sponsored programs and millions of dollars available each year that come from a variety of sources, such as businesses, religious institutions, employers, unions, and civic organizations</a:t>
            </a:r>
            <a:r>
              <a:rPr lang="en-US" dirty="0" smtClean="0">
                <a:latin typeface="Arial" pitchFamily="-101" charset="0"/>
                <a:ea typeface="ＭＳ Ｐゴシック" pitchFamily="-101" charset="-128"/>
                <a:cs typeface="ＭＳ Ｐゴシック" pitchFamily="-101" charset="-128"/>
              </a:rPr>
              <a:t>.</a:t>
            </a:r>
          </a:p>
          <a:p>
            <a:endParaRPr lang="en-US" dirty="0" smtClean="0">
              <a:latin typeface="Arial" pitchFamily="-101" charset="0"/>
              <a:ea typeface="ＭＳ Ｐゴシック" pitchFamily="-101" charset="-128"/>
              <a:cs typeface="ＭＳ Ｐゴシック" pitchFamily="-10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101" charset="0"/>
                <a:ea typeface="ＭＳ Ｐゴシック" pitchFamily="-101" charset="-128"/>
                <a:cs typeface="ＭＳ Ｐゴシック" pitchFamily="-101" charset="-128"/>
              </a:rPr>
              <a:t>Some students</a:t>
            </a:r>
            <a:r>
              <a:rPr lang="en-US" baseline="0" dirty="0" smtClean="0">
                <a:latin typeface="Arial" pitchFamily="-101" charset="0"/>
                <a:ea typeface="ＭＳ Ｐゴシック" pitchFamily="-101" charset="-128"/>
                <a:cs typeface="ＭＳ Ｐゴシック" pitchFamily="-101" charset="-128"/>
              </a:rPr>
              <a:t> and parents prefer to use the internet as a way of searching for these programs.  </a:t>
            </a:r>
            <a:r>
              <a:rPr lang="en-US" dirty="0" smtClean="0">
                <a:latin typeface="Arial" pitchFamily="-101" charset="0"/>
                <a:ea typeface="ＭＳ Ｐゴシック" pitchFamily="-101" charset="-128"/>
                <a:cs typeface="ＭＳ Ｐゴシック" pitchFamily="-101" charset="-128"/>
              </a:rPr>
              <a:t>Here are a</a:t>
            </a:r>
            <a:r>
              <a:rPr lang="en-US" baseline="0" dirty="0" smtClean="0">
                <a:latin typeface="Arial" pitchFamily="-101" charset="0"/>
                <a:ea typeface="ＭＳ Ｐゴシック" pitchFamily="-101" charset="-128"/>
                <a:cs typeface="ＭＳ Ｐゴシック" pitchFamily="-101" charset="-128"/>
              </a:rPr>
              <a:t> few popular scholarship search websites where you can</a:t>
            </a:r>
            <a:r>
              <a:rPr lang="en-US" dirty="0" smtClean="0">
                <a:latin typeface="Arial" pitchFamily="-101" charset="0"/>
                <a:ea typeface="ＭＳ Ｐゴシック" pitchFamily="-101" charset="-128"/>
                <a:cs typeface="ＭＳ Ｐゴシック" pitchFamily="-101" charset="-128"/>
              </a:rPr>
              <a:t> begin your private scholarship search.</a:t>
            </a: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In addition, your high school</a:t>
            </a:r>
            <a:r>
              <a:rPr lang="en-US" baseline="0" dirty="0" smtClean="0">
                <a:latin typeface="Arial" pitchFamily="-101" charset="0"/>
                <a:ea typeface="ＭＳ Ｐゴシック" pitchFamily="-101" charset="-128"/>
                <a:cs typeface="ＭＳ Ｐゴシック" pitchFamily="-101" charset="-128"/>
              </a:rPr>
              <a:t> counselor or college advisor may have some scholarship opportunities they can recommend.</a:t>
            </a:r>
            <a:endParaRPr lang="en-US" dirty="0" smtClean="0">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a:p>
            <a:r>
              <a:rPr lang="en-US" dirty="0">
                <a:latin typeface="Arial" pitchFamily="-101" charset="0"/>
                <a:ea typeface="ＭＳ Ｐゴシック" pitchFamily="-101" charset="-128"/>
                <a:cs typeface="ＭＳ Ｐゴシック" pitchFamily="-101" charset="-128"/>
              </a:rPr>
              <a:t>You should begin your scholarship search now. </a:t>
            </a:r>
            <a:r>
              <a:rPr lang="en-US" dirty="0" smtClean="0">
                <a:latin typeface="Arial" pitchFamily="-101" charset="0"/>
                <a:ea typeface="ＭＳ Ｐゴシック" pitchFamily="-101" charset="-128"/>
                <a:cs typeface="ＭＳ Ｐゴシック" pitchFamily="-101" charset="-128"/>
              </a:rPr>
              <a:t> Each </a:t>
            </a:r>
            <a:r>
              <a:rPr lang="en-US" dirty="0">
                <a:latin typeface="Arial" pitchFamily="-101" charset="0"/>
                <a:ea typeface="ＭＳ Ｐゴシック" pitchFamily="-101" charset="-128"/>
                <a:cs typeface="ＭＳ Ｐゴシック" pitchFamily="-101" charset="-128"/>
              </a:rPr>
              <a:t>of these programs have their own application process, deadlines, and </a:t>
            </a:r>
            <a:r>
              <a:rPr lang="en-US" dirty="0" smtClean="0">
                <a:latin typeface="Arial" pitchFamily="-101" charset="0"/>
                <a:ea typeface="ＭＳ Ｐゴシック" pitchFamily="-101" charset="-128"/>
                <a:cs typeface="ＭＳ Ｐゴシック" pitchFamily="-101" charset="-128"/>
              </a:rPr>
              <a:t>requirements.</a:t>
            </a:r>
            <a:r>
              <a:rPr lang="en-US" baseline="0" dirty="0" smtClean="0">
                <a:latin typeface="Arial" pitchFamily="-101" charset="0"/>
                <a:ea typeface="ＭＳ Ｐゴシック" pitchFamily="-101" charset="-128"/>
                <a:cs typeface="ＭＳ Ｐゴシック" pitchFamily="-101" charset="-128"/>
              </a:rPr>
              <a:t>  S</a:t>
            </a:r>
            <a:r>
              <a:rPr lang="en-US" dirty="0" smtClean="0">
                <a:latin typeface="Arial" pitchFamily="-101" charset="0"/>
                <a:ea typeface="ＭＳ Ｐゴシック" pitchFamily="-101" charset="-128"/>
                <a:cs typeface="ＭＳ Ｐゴシック" pitchFamily="-101" charset="-128"/>
              </a:rPr>
              <a:t>o, </a:t>
            </a:r>
            <a:r>
              <a:rPr lang="en-US" dirty="0">
                <a:latin typeface="Arial" pitchFamily="-101" charset="0"/>
                <a:ea typeface="ＭＳ Ｐゴシック" pitchFamily="-101" charset="-128"/>
                <a:cs typeface="ＭＳ Ｐゴシック" pitchFamily="-101" charset="-128"/>
              </a:rPr>
              <a:t>the earlier you start the easier it will be to apply for as </a:t>
            </a:r>
            <a:r>
              <a:rPr lang="en-US" dirty="0" smtClean="0">
                <a:latin typeface="Arial" pitchFamily="-101" charset="0"/>
                <a:ea typeface="ＭＳ Ｐゴシック" pitchFamily="-101" charset="-128"/>
                <a:cs typeface="ＭＳ Ｐゴシック" pitchFamily="-101" charset="-128"/>
              </a:rPr>
              <a:t>many</a:t>
            </a:r>
            <a:r>
              <a:rPr lang="en-US" baseline="0" dirty="0" smtClean="0">
                <a:latin typeface="Arial" pitchFamily="-101" charset="0"/>
                <a:ea typeface="ＭＳ Ｐゴシック" pitchFamily="-101" charset="-128"/>
                <a:cs typeface="ＭＳ Ｐゴシック" pitchFamily="-101" charset="-128"/>
              </a:rPr>
              <a:t> different opportunities as</a:t>
            </a:r>
            <a:r>
              <a:rPr lang="en-US" dirty="0" smtClean="0">
                <a:latin typeface="Arial" pitchFamily="-101" charset="0"/>
                <a:ea typeface="ＭＳ Ｐゴシック" pitchFamily="-101" charset="-128"/>
                <a:cs typeface="ＭＳ Ｐゴシック" pitchFamily="-101" charset="-128"/>
              </a:rPr>
              <a:t> </a:t>
            </a:r>
            <a:r>
              <a:rPr lang="en-US" dirty="0">
                <a:latin typeface="Arial" pitchFamily="-101" charset="0"/>
                <a:ea typeface="ＭＳ Ｐゴシック" pitchFamily="-101" charset="-128"/>
                <a:cs typeface="ＭＳ Ｐゴシック" pitchFamily="-101" charset="-128"/>
              </a:rPr>
              <a:t>possible</a:t>
            </a:r>
            <a:r>
              <a:rPr lang="en-US" dirty="0" smtClean="0">
                <a:latin typeface="Arial" pitchFamily="-101" charset="0"/>
                <a:ea typeface="ＭＳ Ｐゴシック" pitchFamily="-101" charset="-128"/>
                <a:cs typeface="ＭＳ Ｐゴシック" pitchFamily="-101" charset="-128"/>
              </a:rPr>
              <a:t>.</a:t>
            </a:r>
          </a:p>
          <a:p>
            <a:endParaRPr lang="en-US" dirty="0" smtClean="0">
              <a:latin typeface="Arial" pitchFamily="-101" charset="0"/>
              <a:ea typeface="ＭＳ Ｐゴシック" pitchFamily="-101" charset="-128"/>
              <a:cs typeface="ＭＳ Ｐゴシック" pitchFamily="-10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101" charset="0"/>
                <a:ea typeface="ＭＳ Ｐゴシック" pitchFamily="-101" charset="-128"/>
                <a:cs typeface="ＭＳ Ｐゴシック" pitchFamily="-101" charset="-128"/>
              </a:rPr>
              <a:t>When searching for private scholarships be careful of scams in which companies issue fraudulent guarantees that they can get scholarships on behalf of students or</a:t>
            </a:r>
            <a:r>
              <a:rPr lang="en-US" baseline="0" dirty="0" smtClean="0">
                <a:latin typeface="Arial" pitchFamily="-101" charset="0"/>
                <a:ea typeface="ＭＳ Ｐゴシック" pitchFamily="-101" charset="-128"/>
                <a:cs typeface="ＭＳ Ｐゴシック" pitchFamily="-101" charset="-128"/>
              </a:rPr>
              <a:t> fake </a:t>
            </a:r>
            <a:r>
              <a:rPr lang="en-US" dirty="0" smtClean="0">
                <a:latin typeface="Arial" pitchFamily="-101" charset="0"/>
                <a:ea typeface="ＭＳ Ｐゴシック" pitchFamily="-101" charset="-128"/>
                <a:cs typeface="ＭＳ Ｐゴシック" pitchFamily="-101" charset="-128"/>
              </a:rPr>
              <a:t>scholarship</a:t>
            </a:r>
            <a:r>
              <a:rPr lang="en-US" baseline="0" dirty="0" smtClean="0">
                <a:latin typeface="Arial" pitchFamily="-101" charset="0"/>
                <a:ea typeface="ＭＳ Ｐゴシック" pitchFamily="-101" charset="-128"/>
                <a:cs typeface="ＭＳ Ｐゴシック" pitchFamily="-101" charset="-128"/>
              </a:rPr>
              <a:t> awards or lists </a:t>
            </a:r>
            <a:r>
              <a:rPr lang="en-US" dirty="0" smtClean="0">
                <a:latin typeface="Arial" pitchFamily="-101" charset="0"/>
                <a:ea typeface="ＭＳ Ｐゴシック" pitchFamily="-101" charset="-128"/>
                <a:cs typeface="ＭＳ Ｐゴシック" pitchFamily="-101" charset="-128"/>
              </a:rPr>
              <a:t>in exchange for fees. Make sure that</a:t>
            </a:r>
            <a:r>
              <a:rPr lang="en-US" baseline="0" dirty="0" smtClean="0">
                <a:latin typeface="Arial" pitchFamily="-101" charset="0"/>
                <a:ea typeface="ＭＳ Ｐゴシック" pitchFamily="-101" charset="-128"/>
                <a:cs typeface="ＭＳ Ｐゴシック" pitchFamily="-101" charset="-128"/>
              </a:rPr>
              <a:t> any organization, </a:t>
            </a:r>
            <a:r>
              <a:rPr lang="en-US" dirty="0" smtClean="0">
                <a:latin typeface="Arial" pitchFamily="-101" charset="0"/>
                <a:ea typeface="ＭＳ Ｐゴシック" pitchFamily="-101" charset="-128"/>
                <a:cs typeface="ＭＳ Ｐゴシック" pitchFamily="-101" charset="-128"/>
              </a:rPr>
              <a:t>program or website you are using</a:t>
            </a:r>
            <a:r>
              <a:rPr lang="en-US" baseline="0" dirty="0" smtClean="0">
                <a:latin typeface="Arial" pitchFamily="-101" charset="0"/>
                <a:ea typeface="ＭＳ Ｐゴシック" pitchFamily="-101" charset="-128"/>
                <a:cs typeface="ＭＳ Ｐゴシック" pitchFamily="-101" charset="-128"/>
              </a:rPr>
              <a:t> to search and apply for scholarships is</a:t>
            </a:r>
            <a:r>
              <a:rPr lang="en-US" dirty="0" smtClean="0">
                <a:latin typeface="Arial" pitchFamily="-101" charset="0"/>
                <a:ea typeface="ＭＳ Ｐゴシック" pitchFamily="-101" charset="-128"/>
                <a:cs typeface="ＭＳ Ｐゴシック" pitchFamily="-101" charset="-128"/>
              </a:rPr>
              <a:t> legitimate before providing personal</a:t>
            </a:r>
            <a:r>
              <a:rPr lang="en-US" baseline="0" dirty="0" smtClean="0">
                <a:latin typeface="Arial" pitchFamily="-101" charset="0"/>
                <a:ea typeface="ＭＳ Ｐゴシック" pitchFamily="-101" charset="-128"/>
                <a:cs typeface="ＭＳ Ｐゴシック" pitchFamily="-101" charset="-128"/>
              </a:rPr>
              <a:t> information.</a:t>
            </a:r>
            <a:endParaRPr lang="en-US" dirty="0" smtClean="0">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5893" fontAlgn="base">
              <a:spcBef>
                <a:spcPct val="0"/>
              </a:spcBef>
              <a:spcAft>
                <a:spcPct val="0"/>
              </a:spcAft>
            </a:pPr>
            <a:fld id="{B9D06CC7-D9A4-BC4F-826A-00152D7EDDE2}" type="slidenum">
              <a:rPr lang="en-US">
                <a:latin typeface="Arial" pitchFamily="-101" charset="0"/>
                <a:ea typeface="ＭＳ Ｐゴシック" pitchFamily="-101" charset="-128"/>
                <a:cs typeface="ＭＳ Ｐゴシック" pitchFamily="-101" charset="-128"/>
              </a:rPr>
              <a:pPr defTabSz="915893" fontAlgn="base">
                <a:spcBef>
                  <a:spcPct val="0"/>
                </a:spcBef>
                <a:spcAft>
                  <a:spcPct val="0"/>
                </a:spcAft>
              </a:pPr>
              <a:t>35</a:t>
            </a:fld>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r>
              <a:rPr lang="en-US" dirty="0" smtClean="0"/>
              <a:t>Here </a:t>
            </a:r>
            <a:r>
              <a:rPr lang="en-US" baseline="0" dirty="0" smtClean="0"/>
              <a:t>are some quick tips to keep in mind to ensure your financial aid process goes smoothly. </a:t>
            </a:r>
          </a:p>
          <a:p>
            <a:endParaRPr lang="en-US" baseline="0" dirty="0" smtClean="0"/>
          </a:p>
          <a:p>
            <a:r>
              <a:rPr lang="en-US" baseline="0" dirty="0" smtClean="0"/>
              <a:t>Remember, the FAFSA, TAP and CSS Profile applications are all available on October 1</a:t>
            </a:r>
            <a:r>
              <a:rPr lang="en-US" baseline="30000" dirty="0" smtClean="0"/>
              <a:t>st</a:t>
            </a:r>
            <a:r>
              <a:rPr lang="en-US" baseline="0" dirty="0" smtClean="0"/>
              <a:t>.  Filing early will help ensure you meet all of your college’s filing deadlines and provide you with your financial aid eligibility information in advance of making decisions about which colleges to apply to.</a:t>
            </a:r>
          </a:p>
          <a:p>
            <a:endParaRPr lang="en-US" baseline="0" dirty="0" smtClean="0"/>
          </a:p>
          <a:p>
            <a:pPr defTabSz="465887">
              <a:defRPr/>
            </a:pPr>
            <a:r>
              <a:rPr lang="en-US" baseline="0" dirty="0" smtClean="0"/>
              <a:t>Be sure to update your school list on your FAFSA application to ensure that all of your prospective colleges are listed in at least one submission.  Remember, you can add or delete colleges using the online FAFSA correction process as you are submitting college admissions applications throughout the Fall.</a:t>
            </a:r>
          </a:p>
          <a:p>
            <a:endParaRPr lang="en-US" baseline="0" dirty="0" smtClean="0"/>
          </a:p>
          <a:p>
            <a:r>
              <a:rPr lang="en-US" baseline="0" dirty="0" smtClean="0"/>
              <a:t>Also, make sure that you respond quickly to any requests from colleges that seeking additional financial information or documents as part of the financial aid verification process.  Delaying your response to these requests can lengthen the amount of time it takes for colleges to get back to you with a financial aid offer.</a:t>
            </a:r>
          </a:p>
          <a:p>
            <a:endParaRPr lang="en-US" baseline="0" dirty="0" smtClean="0"/>
          </a:p>
          <a:p>
            <a:r>
              <a:rPr lang="en-US" baseline="0" dirty="0" smtClean="0"/>
              <a:t>Keep in mind that the financial aid offices are the best resources for any questions you may have about the financial aid process.</a:t>
            </a:r>
          </a:p>
          <a:p>
            <a:endParaRPr lang="en-US" baseline="0" dirty="0" smtClean="0"/>
          </a:p>
          <a:p>
            <a:r>
              <a:rPr lang="en-US" baseline="0" dirty="0" smtClean="0"/>
              <a:t>Lastly, May 1</a:t>
            </a:r>
            <a:r>
              <a:rPr lang="en-US" baseline="30000" dirty="0" smtClean="0"/>
              <a:t>st</a:t>
            </a:r>
            <a:r>
              <a:rPr lang="en-US" baseline="0" dirty="0" smtClean="0"/>
              <a:t> is national college decision day.  You want to make sure everything is finalized with your prospective colleges regarding the financial aid process well in advance of that day.  Having a finalized financial aid offer in advance of May 1</a:t>
            </a:r>
            <a:r>
              <a:rPr lang="en-US" baseline="30000" dirty="0" smtClean="0"/>
              <a:t>st</a:t>
            </a:r>
            <a:r>
              <a:rPr lang="en-US" baseline="0" dirty="0" smtClean="0"/>
              <a:t> will help you make an informed decision about your college choice.</a:t>
            </a:r>
          </a:p>
        </p:txBody>
      </p:sp>
      <p:sp>
        <p:nvSpPr>
          <p:cNvPr id="4" name="Slide Number Placeholder 3"/>
          <p:cNvSpPr>
            <a:spLocks noGrp="1"/>
          </p:cNvSpPr>
          <p:nvPr>
            <p:ph type="sldNum" sz="quarter" idx="10"/>
          </p:nvPr>
        </p:nvSpPr>
        <p:spPr/>
        <p:txBody>
          <a:bodyPr/>
          <a:lstStyle/>
          <a:p>
            <a:fld id="{21E7C6C9-6924-A24E-979E-A6405486BD91}"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8" y="4415273"/>
            <a:ext cx="5607365" cy="4183141"/>
          </a:xfrm>
          <a:prstGeom prst="rect">
            <a:avLst/>
          </a:prstGeom>
        </p:spPr>
        <p:txBody>
          <a:bodyPr lIns="91595" tIns="45798" rIns="91595" bIns="45798"/>
          <a:lstStyle/>
          <a:p>
            <a:r>
              <a:rPr lang="en-US" dirty="0" smtClean="0"/>
              <a:t>Thank you for attending</a:t>
            </a:r>
            <a:r>
              <a:rPr lang="en-US" baseline="0" dirty="0" smtClean="0"/>
              <a:t> </a:t>
            </a:r>
            <a:r>
              <a:rPr lang="en-US" altLang="en-US" dirty="0" err="1" smtClean="0">
                <a:latin typeface="Arial" charset="0"/>
                <a:ea typeface="ＭＳ Ｐゴシック" charset="-128"/>
              </a:rPr>
              <a:t>HESC’s</a:t>
            </a:r>
            <a:r>
              <a:rPr lang="en-US" altLang="en-US" dirty="0" smtClean="0">
                <a:latin typeface="Arial" charset="0"/>
                <a:ea typeface="ＭＳ Ｐゴシック" charset="-128"/>
              </a:rPr>
              <a:t> presentation “Student Financial Aid: What Every High School Students and Parents Should</a:t>
            </a:r>
            <a:r>
              <a:rPr lang="en-US" altLang="en-US" baseline="0" dirty="0" smtClean="0">
                <a:latin typeface="Arial" charset="0"/>
                <a:ea typeface="ＭＳ Ｐゴシック" charset="-128"/>
              </a:rPr>
              <a:t> </a:t>
            </a:r>
            <a:r>
              <a:rPr lang="en-US" altLang="en-US" dirty="0" smtClean="0">
                <a:latin typeface="Arial" charset="0"/>
                <a:ea typeface="ＭＳ Ｐゴシック" charset="-128"/>
              </a:rPr>
              <a:t>Know.”  We</a:t>
            </a:r>
            <a:r>
              <a:rPr lang="en-US" altLang="en-US" baseline="0" dirty="0" smtClean="0">
                <a:latin typeface="Arial" charset="0"/>
                <a:ea typeface="ＭＳ Ｐゴシック" charset="-128"/>
              </a:rPr>
              <a:t> hope you found the information useful in your quest to learn more about student financial aid opportunities and the application process.</a:t>
            </a:r>
          </a:p>
          <a:p>
            <a:endParaRPr lang="en-US" baseline="0" dirty="0" smtClean="0">
              <a:latin typeface="Arial" charset="0"/>
              <a:ea typeface="ＭＳ Ｐゴシック" charset="-128"/>
            </a:endParaRPr>
          </a:p>
          <a:p>
            <a:r>
              <a:rPr lang="en-US" baseline="0" dirty="0" smtClean="0">
                <a:latin typeface="Arial" charset="0"/>
                <a:ea typeface="ＭＳ Ｐゴシック" charset="-128"/>
              </a:rPr>
              <a:t>Our agency website and customer call center number is listed here for future reference.  Please feel free to reach out to us should you have any questions about New York State student financial aid programs.</a:t>
            </a:r>
          </a:p>
          <a:p>
            <a:endParaRPr lang="en-US" baseline="0" dirty="0" smtClean="0">
              <a:latin typeface="Arial" charset="0"/>
              <a:ea typeface="ＭＳ Ｐゴシック" charset="-128"/>
            </a:endParaRPr>
          </a:p>
          <a:p>
            <a:r>
              <a:rPr lang="en-US" baseline="0" dirty="0" smtClean="0">
                <a:latin typeface="Arial" charset="0"/>
                <a:ea typeface="ＭＳ Ｐゴシック" charset="-128"/>
              </a:rPr>
              <a:t>Does anyone have any questions?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37</a:t>
            </a:fld>
            <a:endParaRPr lang="en-US"/>
          </a:p>
        </p:txBody>
      </p:sp>
    </p:spTree>
    <p:extLst>
      <p:ext uri="{BB962C8B-B14F-4D97-AF65-F5344CB8AC3E}">
        <p14:creationId xmlns:p14="http://schemas.microsoft.com/office/powerpoint/2010/main" xmlns="" val="438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r>
              <a:rPr lang="en-US" dirty="0">
                <a:latin typeface="Arial" pitchFamily="-101" charset="0"/>
                <a:ea typeface="ＭＳ Ｐゴシック" pitchFamily="-101" charset="-128"/>
                <a:cs typeface="ＭＳ Ｐゴシック" pitchFamily="-101" charset="-128"/>
              </a:rPr>
              <a:t>The</a:t>
            </a:r>
            <a:r>
              <a:rPr lang="en-US" dirty="0" smtClean="0">
                <a:latin typeface="Arial" pitchFamily="-101" charset="0"/>
                <a:ea typeface="ＭＳ Ｐゴシック" pitchFamily="-101" charset="-128"/>
                <a:cs typeface="ＭＳ Ｐゴシック" pitchFamily="-101" charset="-128"/>
              </a:rPr>
              <a:t> federal </a:t>
            </a:r>
            <a:r>
              <a:rPr lang="en-US" dirty="0">
                <a:latin typeface="Arial" pitchFamily="-101" charset="0"/>
                <a:ea typeface="ＭＳ Ｐゴシック" pitchFamily="-101" charset="-128"/>
                <a:cs typeface="ＭＳ Ｐゴシック" pitchFamily="-101" charset="-128"/>
              </a:rPr>
              <a:t>government, New York State, colleges and other</a:t>
            </a:r>
            <a:r>
              <a:rPr lang="en-US" dirty="0" smtClean="0">
                <a:latin typeface="Arial" pitchFamily="-101" charset="0"/>
                <a:ea typeface="ＭＳ Ｐゴシック" pitchFamily="-101" charset="-128"/>
                <a:cs typeface="ＭＳ Ｐゴシック" pitchFamily="-101" charset="-128"/>
              </a:rPr>
              <a:t> organizations are all sources of financial </a:t>
            </a:r>
            <a:r>
              <a:rPr lang="en-US" dirty="0">
                <a:latin typeface="Arial" pitchFamily="-101" charset="0"/>
                <a:ea typeface="ＭＳ Ｐゴシック" pitchFamily="-101" charset="-128"/>
                <a:cs typeface="ＭＳ Ｐゴシック" pitchFamily="-101" charset="-128"/>
              </a:rPr>
              <a:t>aid. </a:t>
            </a:r>
            <a:r>
              <a:rPr lang="en-US" dirty="0" smtClean="0">
                <a:latin typeface="Arial" pitchFamily="-101" charset="0"/>
                <a:ea typeface="ＭＳ Ｐゴシック" pitchFamily="-101" charset="-128"/>
                <a:cs typeface="ＭＳ Ｐゴシック" pitchFamily="-101" charset="-128"/>
              </a:rPr>
              <a:t> We </a:t>
            </a:r>
            <a:r>
              <a:rPr lang="en-US" dirty="0">
                <a:latin typeface="Arial" pitchFamily="-101" charset="0"/>
                <a:ea typeface="ＭＳ Ｐゴシック" pitchFamily="-101" charset="-128"/>
                <a:cs typeface="ＭＳ Ｐゴシック" pitchFamily="-101" charset="-128"/>
              </a:rPr>
              <a:t>will discuss the</a:t>
            </a:r>
            <a:r>
              <a:rPr lang="en-US" dirty="0" smtClean="0">
                <a:latin typeface="Arial" pitchFamily="-101" charset="0"/>
                <a:ea typeface="ＭＳ Ｐゴシック" pitchFamily="-101" charset="-128"/>
                <a:cs typeface="ＭＳ Ｐゴシック" pitchFamily="-101" charset="-128"/>
              </a:rPr>
              <a:t> different</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types </a:t>
            </a:r>
            <a:r>
              <a:rPr lang="en-US" dirty="0">
                <a:latin typeface="Arial" pitchFamily="-101" charset="0"/>
                <a:ea typeface="ＭＳ Ｐゴシック" pitchFamily="-101" charset="-128"/>
                <a:cs typeface="ＭＳ Ｐゴシック" pitchFamily="-101" charset="-128"/>
              </a:rPr>
              <a:t>of aid each</a:t>
            </a:r>
            <a:r>
              <a:rPr lang="en-US" dirty="0" smtClean="0">
                <a:latin typeface="Arial" pitchFamily="-101" charset="0"/>
                <a:ea typeface="ＭＳ Ｐゴシック" pitchFamily="-101" charset="-128"/>
                <a:cs typeface="ＭＳ Ｐゴシック" pitchFamily="-101" charset="-128"/>
              </a:rPr>
              <a:t> of</a:t>
            </a:r>
            <a:r>
              <a:rPr lang="en-US" baseline="0" dirty="0" smtClean="0">
                <a:latin typeface="Arial" pitchFamily="-101" charset="0"/>
                <a:ea typeface="ＭＳ Ｐゴシック" pitchFamily="-101" charset="-128"/>
                <a:cs typeface="ＭＳ Ｐゴシック" pitchFamily="-101" charset="-128"/>
              </a:rPr>
              <a:t> these </a:t>
            </a:r>
            <a:r>
              <a:rPr lang="en-US" dirty="0" smtClean="0">
                <a:latin typeface="Arial" pitchFamily="-101" charset="0"/>
                <a:ea typeface="ＭＳ Ｐゴシック" pitchFamily="-101" charset="-128"/>
                <a:cs typeface="ＭＳ Ｐゴシック" pitchFamily="-101" charset="-128"/>
              </a:rPr>
              <a:t>sources</a:t>
            </a:r>
            <a:r>
              <a:rPr lang="en-US" baseline="0" dirty="0" smtClean="0">
                <a:latin typeface="Arial" pitchFamily="-101" charset="0"/>
                <a:ea typeface="ＭＳ Ｐゴシック" pitchFamily="-101" charset="-128"/>
                <a:cs typeface="ＭＳ Ｐゴシック" pitchFamily="-101" charset="-128"/>
              </a:rPr>
              <a:t> offer </a:t>
            </a:r>
            <a:r>
              <a:rPr lang="en-US" dirty="0" smtClean="0">
                <a:latin typeface="Arial" pitchFamily="-101" charset="0"/>
                <a:ea typeface="ＭＳ Ｐゴシック" pitchFamily="-101" charset="-128"/>
                <a:cs typeface="ＭＳ Ｐゴシック" pitchFamily="-101" charset="-128"/>
              </a:rPr>
              <a:t>in </a:t>
            </a:r>
            <a:r>
              <a:rPr lang="en-US" dirty="0">
                <a:latin typeface="Arial" pitchFamily="-101" charset="0"/>
                <a:ea typeface="ＭＳ Ｐゴシック" pitchFamily="-101" charset="-128"/>
                <a:cs typeface="ＭＳ Ｐゴシック" pitchFamily="-101" charset="-128"/>
              </a:rPr>
              <a:t>a</a:t>
            </a:r>
            <a:r>
              <a:rPr lang="en-US" dirty="0" smtClean="0">
                <a:latin typeface="Arial" pitchFamily="-101" charset="0"/>
                <a:ea typeface="ＭＳ Ｐゴシック" pitchFamily="-101" charset="-128"/>
                <a:cs typeface="ＭＳ Ｐゴシック" pitchFamily="-101" charset="-128"/>
              </a:rPr>
              <a:t> moment.</a:t>
            </a:r>
            <a:endParaRPr lang="en-US" dirty="0">
              <a:latin typeface="Arial" pitchFamily="-101" charset="0"/>
              <a:ea typeface="ＭＳ Ｐゴシック" pitchFamily="-101" charset="-128"/>
              <a:cs typeface="ＭＳ Ｐゴシック" pitchFamily="-101" charset="-128"/>
            </a:endParaRPr>
          </a:p>
        </p:txBody>
      </p:sp>
      <p:sp>
        <p:nvSpPr>
          <p:cNvPr id="58372" name="Slide Number Placeholder 3"/>
          <p:cNvSpPr>
            <a:spLocks noGrp="1"/>
          </p:cNvSpPr>
          <p:nvPr>
            <p:ph type="sldNum" sz="quarter" idx="5"/>
          </p:nvPr>
        </p:nvSpPr>
        <p:spPr>
          <a:noFill/>
        </p:spPr>
        <p:txBody>
          <a:bodyPr/>
          <a:lstStyle/>
          <a:p>
            <a:pPr defTabSz="915893"/>
            <a:fld id="{3FAA8B03-78A6-BF45-9218-3FD7D2720BA3}" type="slidenum">
              <a:rPr lang="en-US"/>
              <a:pPr defTabSz="915893"/>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r>
              <a:rPr lang="en-US" dirty="0" smtClean="0">
                <a:latin typeface="Arial" pitchFamily="-101" charset="0"/>
                <a:ea typeface="ＭＳ Ｐゴシック" pitchFamily="-101" charset="-128"/>
                <a:cs typeface="ＭＳ Ｐゴシック" pitchFamily="-101" charset="-128"/>
              </a:rPr>
              <a:t>First</a:t>
            </a:r>
            <a:r>
              <a:rPr lang="en-US" baseline="0" dirty="0" smtClean="0">
                <a:latin typeface="Arial" pitchFamily="-101" charset="0"/>
                <a:ea typeface="ＭＳ Ｐゴシック" pitchFamily="-101" charset="-128"/>
                <a:cs typeface="ＭＳ Ｐゴシック" pitchFamily="-101" charset="-128"/>
              </a:rPr>
              <a:t>, let’s talk more about how students qualify for need-based financial aid.</a:t>
            </a:r>
            <a:endParaRPr lang="en-US" dirty="0" smtClean="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This </a:t>
            </a:r>
            <a:r>
              <a:rPr lang="en-US" dirty="0">
                <a:latin typeface="Arial" pitchFamily="-101" charset="0"/>
                <a:ea typeface="ＭＳ Ｐゴシック" pitchFamily="-101" charset="-128"/>
                <a:cs typeface="ＭＳ Ｐゴシック" pitchFamily="-101" charset="-128"/>
              </a:rPr>
              <a:t>is the formula</a:t>
            </a:r>
            <a:r>
              <a:rPr lang="en-US" dirty="0" smtClean="0">
                <a:latin typeface="Arial" pitchFamily="-101" charset="0"/>
                <a:ea typeface="ＭＳ Ｐゴシック" pitchFamily="-101" charset="-128"/>
                <a:cs typeface="ＭＳ Ｐゴシック" pitchFamily="-101" charset="-128"/>
              </a:rPr>
              <a:t> colleges use </a:t>
            </a:r>
            <a:r>
              <a:rPr lang="en-US" dirty="0">
                <a:latin typeface="Arial" pitchFamily="-101" charset="0"/>
                <a:ea typeface="ＭＳ Ｐゴシック" pitchFamily="-101" charset="-128"/>
                <a:cs typeface="ＭＳ Ｐゴシック" pitchFamily="-101" charset="-128"/>
              </a:rPr>
              <a:t>to </a:t>
            </a:r>
            <a:r>
              <a:rPr lang="en-US" dirty="0" smtClean="0">
                <a:latin typeface="Arial" pitchFamily="-101" charset="0"/>
                <a:ea typeface="ＭＳ Ｐゴシック" pitchFamily="-101" charset="-128"/>
                <a:cs typeface="ＭＳ Ｐゴシック" pitchFamily="-101" charset="-128"/>
              </a:rPr>
              <a:t>calculate a student’s </a:t>
            </a:r>
            <a:r>
              <a:rPr lang="en-US" dirty="0">
                <a:latin typeface="Arial" pitchFamily="-101" charset="0"/>
                <a:ea typeface="ＭＳ Ｐゴシック" pitchFamily="-101" charset="-128"/>
                <a:cs typeface="ＭＳ Ｐゴシック" pitchFamily="-101" charset="-128"/>
              </a:rPr>
              <a:t>financial need.  Cost of</a:t>
            </a:r>
            <a:r>
              <a:rPr lang="en-US" dirty="0" smtClean="0">
                <a:latin typeface="Arial" pitchFamily="-101" charset="0"/>
                <a:ea typeface="ＭＳ Ｐゴシック" pitchFamily="-101" charset="-128"/>
                <a:cs typeface="ＭＳ Ｐゴシック" pitchFamily="-101" charset="-128"/>
              </a:rPr>
              <a:t> Attendance </a:t>
            </a:r>
            <a:r>
              <a:rPr lang="en-US" dirty="0">
                <a:latin typeface="Arial" pitchFamily="-101" charset="0"/>
                <a:ea typeface="ＭＳ Ｐゴシック" pitchFamily="-101" charset="-128"/>
                <a:cs typeface="ＭＳ Ｐゴシック" pitchFamily="-101" charset="-128"/>
              </a:rPr>
              <a:t>minus</a:t>
            </a:r>
            <a:r>
              <a:rPr lang="en-US" dirty="0" smtClean="0">
                <a:latin typeface="Arial" pitchFamily="-101" charset="0"/>
                <a:ea typeface="ＭＳ Ｐゴシック" pitchFamily="-101" charset="-128"/>
                <a:cs typeface="ＭＳ Ｐゴシック" pitchFamily="-101" charset="-128"/>
              </a:rPr>
              <a:t> Expected </a:t>
            </a:r>
            <a:r>
              <a:rPr lang="en-US" dirty="0">
                <a:latin typeface="Arial" pitchFamily="-101" charset="0"/>
                <a:ea typeface="ＭＳ Ｐゴシック" pitchFamily="-101" charset="-128"/>
                <a:cs typeface="ＭＳ Ｐゴシック" pitchFamily="-101" charset="-128"/>
              </a:rPr>
              <a:t>F</a:t>
            </a:r>
            <a:r>
              <a:rPr lang="en-US" dirty="0" smtClean="0">
                <a:latin typeface="Arial" pitchFamily="-101" charset="0"/>
                <a:ea typeface="ＭＳ Ｐゴシック" pitchFamily="-101" charset="-128"/>
                <a:cs typeface="ＭＳ Ｐゴシック" pitchFamily="-101" charset="-128"/>
              </a:rPr>
              <a:t>amily Contribution</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equals </a:t>
            </a:r>
            <a:r>
              <a:rPr lang="en-US" dirty="0">
                <a:latin typeface="Arial" pitchFamily="-101" charset="0"/>
                <a:ea typeface="ＭＳ Ｐゴシック" pitchFamily="-101" charset="-128"/>
                <a:cs typeface="ＭＳ Ｐゴシック" pitchFamily="-101" charset="-128"/>
              </a:rPr>
              <a:t>financial need</a:t>
            </a:r>
            <a:r>
              <a:rPr lang="en-US" dirty="0" smtClean="0">
                <a:latin typeface="Arial" pitchFamily="-101" charset="0"/>
                <a:ea typeface="ＭＳ Ｐゴシック" pitchFamily="-101" charset="-128"/>
                <a:cs typeface="ＭＳ Ｐゴシック" pitchFamily="-101" charset="-128"/>
              </a:rPr>
              <a:t>.</a:t>
            </a:r>
          </a:p>
          <a:p>
            <a:endParaRPr lang="en-US" altLang="en-US" dirty="0" smtClean="0">
              <a:latin typeface="Arial" charset="0"/>
              <a:ea typeface="ＭＳ Ｐゴシック" charset="-128"/>
            </a:endParaRPr>
          </a:p>
          <a:p>
            <a:r>
              <a:rPr lang="en-US" altLang="en-US" dirty="0" smtClean="0">
                <a:latin typeface="Arial" charset="0"/>
                <a:ea typeface="ＭＳ Ｐゴシック" charset="-128"/>
              </a:rPr>
              <a:t>The</a:t>
            </a:r>
            <a:r>
              <a:rPr lang="en-US" altLang="en-US" baseline="0" dirty="0" smtClean="0">
                <a:latin typeface="Arial" charset="0"/>
                <a:ea typeface="ＭＳ Ｐゴシック" charset="-128"/>
              </a:rPr>
              <a:t> Expect Family Contribution </a:t>
            </a:r>
            <a:r>
              <a:rPr lang="en-US" altLang="en-US" dirty="0" smtClean="0">
                <a:latin typeface="Arial" charset="0"/>
                <a:ea typeface="ＭＳ Ｐゴシック" charset="-128"/>
              </a:rPr>
              <a:t>is </a:t>
            </a:r>
            <a:r>
              <a:rPr lang="en-US" altLang="en-US" dirty="0">
                <a:latin typeface="Arial" charset="0"/>
                <a:ea typeface="ＭＳ Ｐゴシック" charset="-128"/>
              </a:rPr>
              <a:t>calculated using the Federal government’s formula</a:t>
            </a:r>
            <a:r>
              <a:rPr lang="en-US" altLang="en-US" dirty="0" smtClean="0">
                <a:latin typeface="Arial" charset="0"/>
                <a:ea typeface="ＭＳ Ｐゴシック" charset="-128"/>
              </a:rPr>
              <a:t> based</a:t>
            </a:r>
            <a:r>
              <a:rPr lang="en-US" altLang="en-US" baseline="0" dirty="0" smtClean="0">
                <a:latin typeface="Arial" charset="0"/>
                <a:ea typeface="ＭＳ Ｐゴシック" charset="-128"/>
              </a:rPr>
              <a:t> on</a:t>
            </a:r>
            <a:r>
              <a:rPr lang="en-US" altLang="en-US" dirty="0" smtClean="0">
                <a:latin typeface="Arial" charset="0"/>
                <a:ea typeface="ＭＳ Ｐゴシック" charset="-128"/>
              </a:rPr>
              <a:t> student</a:t>
            </a:r>
            <a:r>
              <a:rPr lang="en-US" altLang="en-US" baseline="0" dirty="0" smtClean="0">
                <a:latin typeface="Arial" charset="0"/>
                <a:ea typeface="ＭＳ Ｐゴシック" charset="-128"/>
              </a:rPr>
              <a:t> and parent information</a:t>
            </a:r>
            <a:r>
              <a:rPr lang="en-US" altLang="en-US" dirty="0" smtClean="0">
                <a:latin typeface="Arial" charset="0"/>
                <a:ea typeface="ＭＳ Ｐゴシック" charset="-128"/>
              </a:rPr>
              <a:t> </a:t>
            </a:r>
            <a:r>
              <a:rPr lang="en-US" altLang="en-US" dirty="0">
                <a:latin typeface="Arial" charset="0"/>
                <a:ea typeface="ＭＳ Ｐゴシック" charset="-128"/>
              </a:rPr>
              <a:t>entered on the</a:t>
            </a:r>
            <a:r>
              <a:rPr lang="en-US" altLang="en-US" dirty="0" smtClean="0">
                <a:latin typeface="Arial" charset="0"/>
                <a:ea typeface="ＭＳ Ｐゴシック" charset="-128"/>
              </a:rPr>
              <a:t> student’s FAFSA</a:t>
            </a:r>
            <a:r>
              <a:rPr lang="en-US" altLang="en-US" baseline="0" dirty="0" smtClean="0">
                <a:latin typeface="Arial" charset="0"/>
                <a:ea typeface="ＭＳ Ｐゴシック" charset="-128"/>
              </a:rPr>
              <a:t> application.  We will discuss the type of information FAFSA requests from applicants a bit later.</a:t>
            </a:r>
          </a:p>
          <a:p>
            <a:endParaRPr lang="en-US" baseline="0" dirty="0" smtClean="0">
              <a:latin typeface="Arial" charset="0"/>
              <a:ea typeface="ＭＳ Ｐゴシック" charset="-128"/>
              <a:cs typeface="ＭＳ Ｐゴシック" pitchFamily="-10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ea typeface="ＭＳ Ｐゴシック" charset="-128"/>
              </a:rPr>
              <a:t>Let’s talk more about the Cost</a:t>
            </a:r>
            <a:r>
              <a:rPr lang="en-US" altLang="en-US" baseline="0" dirty="0" smtClean="0">
                <a:latin typeface="Arial" charset="0"/>
                <a:ea typeface="ＭＳ Ｐゴシック" charset="-128"/>
              </a:rPr>
              <a:t> of Attendance component of this formula.</a:t>
            </a:r>
            <a:endParaRPr lang="en-US" altLang="en-US" dirty="0" smtClean="0">
              <a:latin typeface="Arial" charset="0"/>
              <a:ea typeface="ＭＳ Ｐゴシック" charset="-128"/>
            </a:endParaRPr>
          </a:p>
          <a:p>
            <a:endParaRPr lang="en-US" dirty="0" smtClean="0">
              <a:latin typeface="Arial" pitchFamily="-101" charset="0"/>
              <a:ea typeface="ＭＳ Ｐゴシック" pitchFamily="-101" charset="-128"/>
              <a:cs typeface="ＭＳ Ｐゴシック" pitchFamily="-101" charset="-128"/>
            </a:endParaRPr>
          </a:p>
        </p:txBody>
      </p:sp>
      <p:sp>
        <p:nvSpPr>
          <p:cNvPr id="61444" name="Slide Number Placeholder 3"/>
          <p:cNvSpPr>
            <a:spLocks noGrp="1"/>
          </p:cNvSpPr>
          <p:nvPr>
            <p:ph type="sldNum" sz="quarter" idx="5"/>
          </p:nvPr>
        </p:nvSpPr>
        <p:spPr>
          <a:noFill/>
        </p:spPr>
        <p:txBody>
          <a:bodyPr/>
          <a:lstStyle/>
          <a:p>
            <a:pPr defTabSz="915893"/>
            <a:fld id="{1D6C5853-2A4A-0248-937B-06631694291A}" type="slidenum">
              <a:rPr lang="en-US"/>
              <a:pPr defTabSz="915893"/>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r>
              <a:rPr lang="en-US" dirty="0">
                <a:latin typeface="Arial" pitchFamily="-101" charset="0"/>
                <a:ea typeface="ＭＳ Ｐゴシック" pitchFamily="-101" charset="-128"/>
                <a:cs typeface="ＭＳ Ｐゴシック" pitchFamily="-101" charset="-128"/>
              </a:rPr>
              <a:t>The cost of </a:t>
            </a:r>
            <a:r>
              <a:rPr lang="en-US" dirty="0" smtClean="0">
                <a:latin typeface="Arial" pitchFamily="-101" charset="0"/>
                <a:ea typeface="ＭＳ Ｐゴシック" pitchFamily="-101" charset="-128"/>
                <a:cs typeface="ＭＳ Ｐゴシック" pitchFamily="-101" charset="-128"/>
              </a:rPr>
              <a:t>attendance, </a:t>
            </a:r>
            <a:r>
              <a:rPr lang="en-US" dirty="0">
                <a:latin typeface="Arial" pitchFamily="-101" charset="0"/>
                <a:ea typeface="ＭＳ Ｐゴシック" pitchFamily="-101" charset="-128"/>
                <a:cs typeface="ＭＳ Ｐゴシック" pitchFamily="-101" charset="-128"/>
              </a:rPr>
              <a:t>or </a:t>
            </a:r>
            <a:r>
              <a:rPr lang="en-US" dirty="0" smtClean="0">
                <a:latin typeface="Arial" pitchFamily="-101" charset="0"/>
                <a:ea typeface="ＭＳ Ｐゴシック" pitchFamily="-101" charset="-128"/>
                <a:cs typeface="ＭＳ Ｐゴシック" pitchFamily="-101" charset="-128"/>
              </a:rPr>
              <a:t>COA</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as </a:t>
            </a:r>
            <a:r>
              <a:rPr lang="en-US" dirty="0">
                <a:latin typeface="Arial" pitchFamily="-101" charset="0"/>
                <a:ea typeface="ＭＳ Ｐゴシック" pitchFamily="-101" charset="-128"/>
                <a:cs typeface="ＭＳ Ｐゴシック" pitchFamily="-101" charset="-128"/>
              </a:rPr>
              <a:t>it is commonly </a:t>
            </a:r>
            <a:r>
              <a:rPr lang="en-US" dirty="0" smtClean="0">
                <a:latin typeface="Arial" pitchFamily="-101" charset="0"/>
                <a:ea typeface="ＭＳ Ｐゴシック" pitchFamily="-101" charset="-128"/>
                <a:cs typeface="ＭＳ Ｐゴシック" pitchFamily="-101" charset="-128"/>
              </a:rPr>
              <a:t>called, </a:t>
            </a:r>
            <a:r>
              <a:rPr lang="en-US" dirty="0">
                <a:latin typeface="Arial" pitchFamily="-101" charset="0"/>
                <a:ea typeface="ＭＳ Ｐゴシック" pitchFamily="-101" charset="-128"/>
                <a:cs typeface="ＭＳ Ｐゴシック" pitchFamily="-101" charset="-128"/>
              </a:rPr>
              <a:t>is determined by</a:t>
            </a:r>
            <a:r>
              <a:rPr lang="en-US" dirty="0" smtClean="0">
                <a:latin typeface="Arial" pitchFamily="-101" charset="0"/>
                <a:ea typeface="ＭＳ Ｐゴシック" pitchFamily="-101" charset="-128"/>
                <a:cs typeface="ＭＳ Ｐゴシック" pitchFamily="-101" charset="-128"/>
              </a:rPr>
              <a:t> each </a:t>
            </a:r>
            <a:r>
              <a:rPr lang="en-US" dirty="0">
                <a:latin typeface="Arial" pitchFamily="-101" charset="0"/>
                <a:ea typeface="ＭＳ Ｐゴシック" pitchFamily="-101" charset="-128"/>
                <a:cs typeface="ＭＳ Ｐゴシック" pitchFamily="-101" charset="-128"/>
              </a:rPr>
              <a:t>college.  </a:t>
            </a:r>
          </a:p>
          <a:p>
            <a:endParaRPr lang="en-US" dirty="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The</a:t>
            </a:r>
            <a:r>
              <a:rPr lang="en-US" baseline="0" dirty="0" smtClean="0">
                <a:latin typeface="Arial" pitchFamily="-101" charset="0"/>
                <a:ea typeface="ＭＳ Ｐゴシック" pitchFamily="-101" charset="-128"/>
                <a:cs typeface="ＭＳ Ｐゴシック" pitchFamily="-101" charset="-128"/>
              </a:rPr>
              <a:t> following</a:t>
            </a:r>
            <a:r>
              <a:rPr lang="en-US" dirty="0" smtClean="0">
                <a:latin typeface="Arial" pitchFamily="-101" charset="0"/>
                <a:ea typeface="ＭＳ Ｐゴシック" pitchFamily="-101" charset="-128"/>
                <a:cs typeface="ＭＳ Ｐゴシック" pitchFamily="-101" charset="-128"/>
              </a:rPr>
              <a:t> </a:t>
            </a:r>
            <a:r>
              <a:rPr lang="en-US" dirty="0">
                <a:latin typeface="Arial" pitchFamily="-101" charset="0"/>
                <a:ea typeface="ＭＳ Ｐゴシック" pitchFamily="-101" charset="-128"/>
                <a:cs typeface="ＭＳ Ｐゴシック" pitchFamily="-101" charset="-128"/>
              </a:rPr>
              <a:t>components</a:t>
            </a:r>
            <a:r>
              <a:rPr lang="en-US" dirty="0" smtClean="0">
                <a:latin typeface="Arial" pitchFamily="-101" charset="0"/>
                <a:ea typeface="ＭＳ Ｐゴシック" pitchFamily="-101" charset="-128"/>
                <a:cs typeface="ＭＳ Ｐゴシック" pitchFamily="-101" charset="-128"/>
              </a:rPr>
              <a:t> are </a:t>
            </a:r>
            <a:r>
              <a:rPr lang="en-US" dirty="0">
                <a:latin typeface="Arial" pitchFamily="-101" charset="0"/>
                <a:ea typeface="ＭＳ Ｐゴシック" pitchFamily="-101" charset="-128"/>
                <a:cs typeface="ＭＳ Ｐゴシック" pitchFamily="-101" charset="-128"/>
              </a:rPr>
              <a:t>always included in the college’s cost of </a:t>
            </a:r>
            <a:r>
              <a:rPr lang="en-US" dirty="0" smtClean="0">
                <a:latin typeface="Arial" pitchFamily="-101" charset="0"/>
                <a:ea typeface="ＭＳ Ｐゴシック" pitchFamily="-101" charset="-128"/>
                <a:cs typeface="ＭＳ Ｐゴシック" pitchFamily="-101" charset="-128"/>
              </a:rPr>
              <a:t>attendance:</a:t>
            </a:r>
            <a:endParaRPr lang="en-US" baseline="0" dirty="0" smtClean="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pPr>
              <a:buFontTx/>
              <a:buChar char="-"/>
            </a:pPr>
            <a:r>
              <a:rPr lang="en-US" dirty="0" smtClean="0">
                <a:latin typeface="Arial" pitchFamily="-101" charset="0"/>
                <a:ea typeface="ＭＳ Ｐゴシック" pitchFamily="-101" charset="-128"/>
                <a:cs typeface="ＭＳ Ｐゴシック" pitchFamily="-101" charset="-128"/>
              </a:rPr>
              <a:t>Tuition and fees</a:t>
            </a:r>
          </a:p>
          <a:p>
            <a:pPr>
              <a:buFontTx/>
              <a:buChar char="-"/>
            </a:pPr>
            <a:r>
              <a:rPr lang="en-US" dirty="0" smtClean="0">
                <a:latin typeface="Arial" pitchFamily="-101" charset="0"/>
                <a:ea typeface="ＭＳ Ｐゴシック" pitchFamily="-101" charset="-128"/>
                <a:cs typeface="ＭＳ Ｐゴシック" pitchFamily="-101" charset="-128"/>
              </a:rPr>
              <a:t>Room and board</a:t>
            </a:r>
          </a:p>
          <a:p>
            <a:pPr>
              <a:buFontTx/>
              <a:buChar char="-"/>
            </a:pPr>
            <a:r>
              <a:rPr lang="en-US" dirty="0" smtClean="0">
                <a:latin typeface="Arial" pitchFamily="-101" charset="0"/>
                <a:ea typeface="ＭＳ Ｐゴシック" pitchFamily="-101" charset="-128"/>
                <a:cs typeface="ＭＳ Ｐゴシック" pitchFamily="-101" charset="-128"/>
              </a:rPr>
              <a:t>Books and supplies</a:t>
            </a:r>
          </a:p>
          <a:p>
            <a:pPr>
              <a:buFontTx/>
              <a:buChar char="-"/>
            </a:pPr>
            <a:r>
              <a:rPr lang="en-US" dirty="0" smtClean="0">
                <a:latin typeface="Arial" pitchFamily="-101" charset="0"/>
                <a:ea typeface="ＭＳ Ｐゴシック" pitchFamily="-101" charset="-128"/>
                <a:cs typeface="ＭＳ Ｐゴシック" pitchFamily="-101" charset="-128"/>
              </a:rPr>
              <a:t>Transportation</a:t>
            </a:r>
          </a:p>
          <a:p>
            <a:pPr>
              <a:buFontTx/>
              <a:buChar char="-"/>
            </a:pPr>
            <a:r>
              <a:rPr lang="en-US" dirty="0" smtClean="0">
                <a:latin typeface="Arial" pitchFamily="-101" charset="0"/>
                <a:ea typeface="ＭＳ Ｐゴシック" pitchFamily="-101" charset="-128"/>
                <a:cs typeface="ＭＳ Ｐゴシック" pitchFamily="-101" charset="-128"/>
              </a:rPr>
              <a:t>Miscellaneous expenses</a:t>
            </a: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There are additional </a:t>
            </a:r>
            <a:r>
              <a:rPr lang="en-US" dirty="0">
                <a:latin typeface="Arial" pitchFamily="-101" charset="0"/>
                <a:ea typeface="ＭＳ Ｐゴシック" pitchFamily="-101" charset="-128"/>
                <a:cs typeface="ＭＳ Ｐゴシック" pitchFamily="-101" charset="-128"/>
              </a:rPr>
              <a:t>components</a:t>
            </a:r>
            <a:r>
              <a:rPr lang="en-US" dirty="0" smtClean="0">
                <a:latin typeface="Arial" pitchFamily="-101" charset="0"/>
                <a:ea typeface="ＭＳ Ｐゴシック" pitchFamily="-101" charset="-128"/>
                <a:cs typeface="ＭＳ Ｐゴシック" pitchFamily="-101" charset="-128"/>
              </a:rPr>
              <a:t> that may be added,</a:t>
            </a:r>
            <a:r>
              <a:rPr lang="en-US" baseline="0" dirty="0" smtClean="0">
                <a:latin typeface="Arial" pitchFamily="-101" charset="0"/>
                <a:ea typeface="ＭＳ Ｐゴシック" pitchFamily="-101" charset="-128"/>
                <a:cs typeface="ＭＳ Ｐゴシック" pitchFamily="-101" charset="-128"/>
              </a:rPr>
              <a:t> such as study abroad expenses, that</a:t>
            </a:r>
            <a:r>
              <a:rPr lang="en-US" dirty="0" smtClean="0">
                <a:latin typeface="Arial" pitchFamily="-101" charset="0"/>
                <a:ea typeface="ＭＳ Ｐゴシック" pitchFamily="-101" charset="-128"/>
                <a:cs typeface="ＭＳ Ｐゴシック" pitchFamily="-101" charset="-128"/>
              </a:rPr>
              <a:t> </a:t>
            </a:r>
            <a:r>
              <a:rPr lang="en-US" dirty="0">
                <a:latin typeface="Arial" pitchFamily="-101" charset="0"/>
                <a:ea typeface="ＭＳ Ｐゴシック" pitchFamily="-101" charset="-128"/>
                <a:cs typeface="ＭＳ Ｐゴシック" pitchFamily="-101" charset="-128"/>
              </a:rPr>
              <a:t>may be included based on a student’s actual </a:t>
            </a:r>
            <a:r>
              <a:rPr lang="en-US" dirty="0" smtClean="0">
                <a:latin typeface="Arial" pitchFamily="-101" charset="0"/>
                <a:ea typeface="ＭＳ Ｐゴシック" pitchFamily="-101" charset="-128"/>
                <a:cs typeface="ＭＳ Ｐゴシック" pitchFamily="-101" charset="-128"/>
              </a:rPr>
              <a:t>situation or program of study.  However, they </a:t>
            </a:r>
            <a:r>
              <a:rPr lang="en-US" dirty="0">
                <a:latin typeface="Arial" pitchFamily="-101" charset="0"/>
                <a:ea typeface="ＭＳ Ｐゴシック" pitchFamily="-101" charset="-128"/>
                <a:cs typeface="ＭＳ Ｐゴシック" pitchFamily="-101" charset="-128"/>
              </a:rPr>
              <a:t>are not automatically included in a COA</a:t>
            </a:r>
            <a:r>
              <a:rPr lang="en-US" dirty="0" smtClean="0">
                <a:latin typeface="Arial" pitchFamily="-101" charset="0"/>
                <a:ea typeface="ＭＳ Ｐゴシック" pitchFamily="-101" charset="-128"/>
                <a:cs typeface="ＭＳ Ｐゴシック" pitchFamily="-101" charset="-128"/>
              </a:rPr>
              <a:t>.</a:t>
            </a:r>
          </a:p>
          <a:p>
            <a:endParaRPr lang="en-US" dirty="0" smtClean="0">
              <a:latin typeface="Arial" pitchFamily="-101" charset="0"/>
              <a:ea typeface="ＭＳ Ｐゴシック" pitchFamily="-101" charset="-128"/>
              <a:cs typeface="ＭＳ Ｐゴシック" pitchFamily="-101" charset="-128"/>
            </a:endParaRPr>
          </a:p>
          <a:p>
            <a:r>
              <a:rPr lang="en-US" baseline="0" dirty="0" smtClean="0">
                <a:latin typeface="Arial" pitchFamily="-101" charset="0"/>
                <a:ea typeface="ＭＳ Ｐゴシック" pitchFamily="-101" charset="-128"/>
                <a:cs typeface="ＭＳ Ｐゴシック" pitchFamily="-101" charset="-128"/>
              </a:rPr>
              <a:t>College choice plays a huge role in what a student’s Cost of Attendance will be.  These choices include whether or not the student will live on-campus or be a commuter, study at an in-state versus an out-of-state school, or if they are considering attending a public or private college.</a:t>
            </a:r>
            <a:endParaRPr lang="en-US" dirty="0" smtClean="0">
              <a:latin typeface="Arial" pitchFamily="-101" charset="0"/>
              <a:ea typeface="ＭＳ Ｐゴシック" pitchFamily="-101" charset="-128"/>
              <a:cs typeface="ＭＳ Ｐゴシック" pitchFamily="-101" charset="-128"/>
            </a:endParaRPr>
          </a:p>
        </p:txBody>
      </p:sp>
      <p:sp>
        <p:nvSpPr>
          <p:cNvPr id="62468" name="Slide Number Placeholder 3"/>
          <p:cNvSpPr>
            <a:spLocks noGrp="1"/>
          </p:cNvSpPr>
          <p:nvPr>
            <p:ph type="sldNum" sz="quarter" idx="5"/>
          </p:nvPr>
        </p:nvSpPr>
        <p:spPr>
          <a:noFill/>
        </p:spPr>
        <p:txBody>
          <a:bodyPr/>
          <a:lstStyle/>
          <a:p>
            <a:pPr defTabSz="915893"/>
            <a:fld id="{DDF8558B-D365-D545-82F0-2ED49A38382F}" type="slidenum">
              <a:rPr lang="en-US"/>
              <a:pPr defTabSz="915893"/>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r>
              <a:rPr lang="en-US" dirty="0" smtClean="0">
                <a:latin typeface="Arial" pitchFamily="-101" charset="0"/>
                <a:ea typeface="ＭＳ Ｐゴシック" pitchFamily="-101" charset="-128"/>
                <a:cs typeface="ＭＳ Ｐゴシック" pitchFamily="-101" charset="-128"/>
              </a:rPr>
              <a:t>This</a:t>
            </a:r>
            <a:r>
              <a:rPr lang="en-US" baseline="0" dirty="0" smtClean="0">
                <a:latin typeface="Arial" pitchFamily="-101" charset="0"/>
                <a:ea typeface="ＭＳ Ｐゴシック" pitchFamily="-101" charset="-128"/>
                <a:cs typeface="ＭＳ Ｐゴシック" pitchFamily="-101" charset="-128"/>
              </a:rPr>
              <a:t> sample</a:t>
            </a:r>
            <a:r>
              <a:rPr lang="en-US" dirty="0" smtClean="0">
                <a:latin typeface="Arial" pitchFamily="-101" charset="0"/>
                <a:ea typeface="ＭＳ Ｐゴシック" pitchFamily="-101" charset="-128"/>
                <a:cs typeface="ＭＳ Ｐゴシック" pitchFamily="-101" charset="-128"/>
              </a:rPr>
              <a:t> chart </a:t>
            </a:r>
            <a:r>
              <a:rPr lang="en-US" baseline="0" dirty="0" smtClean="0">
                <a:latin typeface="Arial" pitchFamily="-101" charset="0"/>
                <a:ea typeface="ＭＳ Ｐゴシック" pitchFamily="-101" charset="-128"/>
                <a:cs typeface="ＭＳ Ｐゴシック" pitchFamily="-101" charset="-128"/>
              </a:rPr>
              <a:t>demonstrates a student’s eligibility for need-based financial aid based across three different priced colleges with an Expected Family Contribution of five thousand dollars.</a:t>
            </a:r>
            <a:endParaRPr lang="en-US" dirty="0" smtClean="0">
              <a:latin typeface="Arial" pitchFamily="-101" charset="0"/>
              <a:ea typeface="ＭＳ Ｐゴシック" pitchFamily="-101" charset="-128"/>
              <a:cs typeface="ＭＳ Ｐゴシック" pitchFamily="-101" charset="-128"/>
            </a:endParaRPr>
          </a:p>
          <a:p>
            <a:endParaRPr lang="en-US" b="0" dirty="0" smtClean="0">
              <a:latin typeface="Arial" pitchFamily="-101" charset="0"/>
              <a:ea typeface="ＭＳ Ｐゴシック" pitchFamily="-101" charset="-128"/>
              <a:cs typeface="ＭＳ Ｐゴシック" pitchFamily="-101" charset="-128"/>
            </a:endParaRPr>
          </a:p>
          <a:p>
            <a:r>
              <a:rPr lang="en-US" b="0" dirty="0" smtClean="0">
                <a:latin typeface="Arial" pitchFamily="-101" charset="0"/>
                <a:ea typeface="ＭＳ Ｐゴシック" pitchFamily="-101" charset="-128"/>
                <a:cs typeface="ＭＳ Ｐゴシック" pitchFamily="-101" charset="-128"/>
              </a:rPr>
              <a:t>As mentioned earlier, the EFC</a:t>
            </a:r>
            <a:r>
              <a:rPr lang="en-US" b="0" baseline="0" dirty="0" smtClean="0">
                <a:latin typeface="Arial" pitchFamily="-101" charset="0"/>
                <a:ea typeface="ＭＳ Ｐゴシック" pitchFamily="-101" charset="-128"/>
                <a:cs typeface="ＭＳ Ｐゴシック" pitchFamily="-101" charset="-128"/>
              </a:rPr>
              <a:t> calculated from the student’s FAFSA</a:t>
            </a:r>
            <a:r>
              <a:rPr lang="en-US" b="0" dirty="0" smtClean="0">
                <a:latin typeface="Arial" pitchFamily="-101" charset="0"/>
                <a:ea typeface="ＭＳ Ｐゴシック" pitchFamily="-101" charset="-128"/>
                <a:cs typeface="ＭＳ Ｐゴシック" pitchFamily="-101" charset="-128"/>
              </a:rPr>
              <a:t> stays the same across</a:t>
            </a:r>
            <a:r>
              <a:rPr lang="en-US" b="0" baseline="0" dirty="0" smtClean="0">
                <a:latin typeface="Arial" pitchFamily="-101" charset="0"/>
                <a:ea typeface="ＭＳ Ｐゴシック" pitchFamily="-101" charset="-128"/>
                <a:cs typeface="ＭＳ Ｐゴシック" pitchFamily="-101" charset="-128"/>
              </a:rPr>
              <a:t> all the different colleges.</a:t>
            </a:r>
            <a:endParaRPr lang="en-US" b="0" dirty="0" smtClean="0">
              <a:latin typeface="Arial" pitchFamily="-101" charset="0"/>
              <a:ea typeface="ＭＳ Ｐゴシック" pitchFamily="-101" charset="-128"/>
              <a:cs typeface="ＭＳ Ｐゴシック" pitchFamily="-101" charset="-128"/>
            </a:endParaRPr>
          </a:p>
          <a:p>
            <a:endParaRPr lang="en-US" b="1"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In the example you see that the student qualifies</a:t>
            </a:r>
            <a:r>
              <a:rPr lang="en-US" baseline="0" dirty="0" smtClean="0">
                <a:latin typeface="Arial" pitchFamily="-101" charset="0"/>
                <a:ea typeface="ＭＳ Ｐゴシック" pitchFamily="-101" charset="-128"/>
                <a:cs typeface="ＭＳ Ｐゴシック" pitchFamily="-101" charset="-128"/>
              </a:rPr>
              <a:t> for need-based aid a</a:t>
            </a:r>
            <a:r>
              <a:rPr lang="en-US" dirty="0" smtClean="0">
                <a:latin typeface="Arial" pitchFamily="-101" charset="0"/>
                <a:ea typeface="ＭＳ Ｐゴシック" pitchFamily="-101" charset="-128"/>
                <a:cs typeface="ＭＳ Ｐゴシック" pitchFamily="-101" charset="-128"/>
              </a:rPr>
              <a:t>t all three</a:t>
            </a:r>
            <a:r>
              <a:rPr lang="en-US" baseline="0" dirty="0" smtClean="0">
                <a:latin typeface="Arial" pitchFamily="-101" charset="0"/>
                <a:ea typeface="ＭＳ Ｐゴシック" pitchFamily="-101" charset="-128"/>
                <a:cs typeface="ＭＳ Ｐゴシック" pitchFamily="-101" charset="-128"/>
              </a:rPr>
              <a:t> colleges.  However, at c</a:t>
            </a:r>
            <a:r>
              <a:rPr lang="en-US" dirty="0" smtClean="0">
                <a:latin typeface="Arial" pitchFamily="-101" charset="0"/>
                <a:ea typeface="ＭＳ Ｐゴシック" pitchFamily="-101" charset="-128"/>
                <a:cs typeface="ＭＳ Ｐゴシック" pitchFamily="-101" charset="-128"/>
              </a:rPr>
              <a:t>olleges</a:t>
            </a:r>
            <a:r>
              <a:rPr lang="en-US" baseline="0" dirty="0" smtClean="0">
                <a:latin typeface="Arial" pitchFamily="-101" charset="0"/>
                <a:ea typeface="ＭＳ Ｐゴシック" pitchFamily="-101" charset="-128"/>
                <a:cs typeface="ＭＳ Ｐゴシック" pitchFamily="-101" charset="-128"/>
              </a:rPr>
              <a:t> priced the same as</a:t>
            </a:r>
            <a:r>
              <a:rPr lang="en-US" dirty="0" smtClean="0">
                <a:latin typeface="Arial" pitchFamily="-101" charset="0"/>
                <a:ea typeface="ＭＳ Ｐゴシック" pitchFamily="-101" charset="-128"/>
                <a:cs typeface="ＭＳ Ｐゴシック" pitchFamily="-101" charset="-128"/>
              </a:rPr>
              <a:t> College C the student</a:t>
            </a:r>
            <a:r>
              <a:rPr lang="en-US" baseline="0" dirty="0" smtClean="0">
                <a:latin typeface="Arial" pitchFamily="-101" charset="0"/>
                <a:ea typeface="ＭＳ Ｐゴシック" pitchFamily="-101" charset="-128"/>
                <a:cs typeface="ＭＳ Ｐゴシック" pitchFamily="-101" charset="-128"/>
              </a:rPr>
              <a:t> will have the</a:t>
            </a:r>
            <a:r>
              <a:rPr lang="en-US" dirty="0" smtClean="0">
                <a:latin typeface="Arial" pitchFamily="-101" charset="0"/>
                <a:ea typeface="ＭＳ Ｐゴシック" pitchFamily="-101" charset="-128"/>
                <a:cs typeface="ＭＳ Ｐゴシック" pitchFamily="-101" charset="-128"/>
              </a:rPr>
              <a:t> greatest need</a:t>
            </a:r>
            <a:r>
              <a:rPr lang="en-US" baseline="0" dirty="0" smtClean="0">
                <a:latin typeface="Arial" pitchFamily="-101" charset="0"/>
                <a:ea typeface="ＭＳ Ｐゴシック" pitchFamily="-101" charset="-128"/>
                <a:cs typeface="ＭＳ Ｐゴシック" pitchFamily="-101" charset="-128"/>
              </a:rPr>
              <a:t>.</a:t>
            </a:r>
            <a:endParaRPr lang="en-US" dirty="0" smtClean="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101" charset="0"/>
                <a:ea typeface="ＭＳ Ｐゴシック" pitchFamily="-101" charset="-128"/>
                <a:cs typeface="ＭＳ Ｐゴシック" pitchFamily="-101" charset="-128"/>
              </a:rPr>
              <a:t>Now that we know how need is determined, let’s take</a:t>
            </a:r>
            <a:r>
              <a:rPr lang="en-US" sz="1200" baseline="0" dirty="0" smtClean="0">
                <a:latin typeface="Arial" pitchFamily="-101" charset="0"/>
                <a:ea typeface="ＭＳ Ｐゴシック" pitchFamily="-101" charset="-128"/>
                <a:cs typeface="ＭＳ Ｐゴシック" pitchFamily="-101" charset="-128"/>
              </a:rPr>
              <a:t> a look at some of the financial aid programs that a student may receive to help cover their college costs.</a:t>
            </a:r>
            <a:endParaRPr lang="en-US" dirty="0" smtClean="0">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p:txBody>
      </p:sp>
      <p:sp>
        <p:nvSpPr>
          <p:cNvPr id="64516" name="Slide Number Placeholder 3"/>
          <p:cNvSpPr>
            <a:spLocks noGrp="1"/>
          </p:cNvSpPr>
          <p:nvPr>
            <p:ph type="sldNum" sz="quarter" idx="5"/>
          </p:nvPr>
        </p:nvSpPr>
        <p:spPr>
          <a:noFill/>
        </p:spPr>
        <p:txBody>
          <a:bodyPr/>
          <a:lstStyle/>
          <a:p>
            <a:pPr defTabSz="915893"/>
            <a:fld id="{EB776C76-B0EA-9848-B059-2AA781DA8092}" type="slidenum">
              <a:rPr lang="en-US"/>
              <a:pPr defTabSz="915893"/>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xfrm>
            <a:off x="701676" y="4416425"/>
            <a:ext cx="5607050" cy="4183063"/>
          </a:xfrm>
          <a:prstGeom prst="rect">
            <a:avLst/>
          </a:prstGeom>
          <a:noFill/>
          <a:ln>
            <a:miter lim="800000"/>
            <a:headEnd/>
            <a:tailEnd/>
          </a:ln>
        </p:spPr>
        <p:txBody>
          <a:bodyPr lIns="91430" tIns="45716" rIns="91430" bIns="45716">
            <a:prstTxWarp prst="textNoShape">
              <a:avLst/>
            </a:prstTxWarp>
          </a:bodyPr>
          <a:lstStyle/>
          <a:p>
            <a:pPr eaLnBrk="1" hangingPunct="1"/>
            <a:r>
              <a:rPr lang="en-US" sz="1000" dirty="0" smtClean="0">
                <a:latin typeface="Arial" pitchFamily="-101" charset="0"/>
                <a:ea typeface="ＭＳ Ｐゴシック" pitchFamily="-101" charset="-128"/>
                <a:cs typeface="ＭＳ Ｐゴシック" pitchFamily="-101" charset="-128"/>
              </a:rPr>
              <a:t>Since </a:t>
            </a:r>
            <a:r>
              <a:rPr lang="en-US" sz="1000" dirty="0">
                <a:latin typeface="Arial" pitchFamily="-101" charset="0"/>
                <a:ea typeface="ＭＳ Ｐゴシック" pitchFamily="-101" charset="-128"/>
                <a:cs typeface="ＭＳ Ｐゴシック" pitchFamily="-101" charset="-128"/>
              </a:rPr>
              <a:t>FAFSA is used to determine financial need, some students and parents ask</a:t>
            </a:r>
            <a:r>
              <a:rPr lang="en-US" sz="1000" b="1" dirty="0">
                <a:latin typeface="Arial" pitchFamily="-101" charset="0"/>
                <a:ea typeface="ＭＳ Ｐゴシック" pitchFamily="-101" charset="-128"/>
                <a:cs typeface="ＭＳ Ｐゴシック" pitchFamily="-101" charset="-128"/>
              </a:rPr>
              <a:t> “If we don’t think we qualify for need-based financial aid, do we still file the FAFSA?”  </a:t>
            </a:r>
          </a:p>
          <a:p>
            <a:pPr eaLnBrk="1" hangingPunct="1"/>
            <a:endParaRPr lang="en-US" sz="1000" b="1" dirty="0">
              <a:latin typeface="Arial" pitchFamily="-101" charset="0"/>
              <a:ea typeface="ＭＳ Ｐゴシック" pitchFamily="-101" charset="-128"/>
              <a:cs typeface="ＭＳ Ｐゴシック" pitchFamily="-101" charset="-128"/>
            </a:endParaRPr>
          </a:p>
          <a:p>
            <a:pPr eaLnBrk="1" hangingPunct="1"/>
            <a:r>
              <a:rPr lang="en-US" sz="1000" b="1" dirty="0">
                <a:latin typeface="Arial" pitchFamily="-101" charset="0"/>
                <a:ea typeface="ＭＳ Ｐゴシック" pitchFamily="-101" charset="-128"/>
                <a:cs typeface="ＭＳ Ｐゴシック" pitchFamily="-101" charset="-128"/>
              </a:rPr>
              <a:t>The answer is “Yes!”</a:t>
            </a:r>
            <a:endParaRPr lang="en-US" sz="1000" dirty="0">
              <a:latin typeface="Arial" pitchFamily="-101" charset="0"/>
              <a:ea typeface="ＭＳ Ｐゴシック" pitchFamily="-101" charset="-128"/>
              <a:cs typeface="ＭＳ Ｐゴシック" pitchFamily="-101" charset="-128"/>
            </a:endParaRPr>
          </a:p>
          <a:p>
            <a:pPr eaLnBrk="1" hangingPunct="1"/>
            <a:endParaRPr lang="en-US" sz="1000" dirty="0">
              <a:latin typeface="Arial" pitchFamily="-101" charset="0"/>
              <a:ea typeface="ＭＳ Ｐゴシック" pitchFamily="-101" charset="-128"/>
              <a:cs typeface="ＭＳ Ｐゴシック" pitchFamily="-101" charset="-128"/>
            </a:endParaRPr>
          </a:p>
          <a:p>
            <a:pPr marL="0" lvl="1"/>
            <a:r>
              <a:rPr lang="en-US" sz="1000" dirty="0">
                <a:latin typeface="Arial" pitchFamily="-101" charset="0"/>
              </a:rPr>
              <a:t>HESC always </a:t>
            </a:r>
            <a:r>
              <a:rPr lang="en-US" sz="1000" dirty="0" smtClean="0">
                <a:latin typeface="Arial" pitchFamily="-101" charset="0"/>
              </a:rPr>
              <a:t>encourages </a:t>
            </a:r>
            <a:r>
              <a:rPr lang="en-US" sz="1000" dirty="0">
                <a:latin typeface="Arial" pitchFamily="-101" charset="0"/>
              </a:rPr>
              <a:t>students and</a:t>
            </a:r>
            <a:r>
              <a:rPr lang="en-US" sz="1000" dirty="0" smtClean="0">
                <a:latin typeface="Arial" pitchFamily="-101" charset="0"/>
              </a:rPr>
              <a:t> parents </a:t>
            </a:r>
            <a:r>
              <a:rPr lang="en-US" sz="1000" dirty="0">
                <a:latin typeface="Arial" pitchFamily="-101" charset="0"/>
              </a:rPr>
              <a:t>to apply for financial aid.  We find many families mistakenly believe they do not qualify for assistance but actually do after filing the application. Some colleges require the FAFSA</a:t>
            </a:r>
            <a:r>
              <a:rPr lang="en-US" sz="1000" dirty="0" smtClean="0">
                <a:latin typeface="Arial" pitchFamily="-101" charset="0"/>
              </a:rPr>
              <a:t> even for </a:t>
            </a:r>
            <a:r>
              <a:rPr lang="en-US" sz="1000" dirty="0">
                <a:latin typeface="Arial" pitchFamily="-101" charset="0"/>
              </a:rPr>
              <a:t>merit based </a:t>
            </a:r>
            <a:r>
              <a:rPr lang="en-US" sz="1000" dirty="0" smtClean="0">
                <a:latin typeface="Arial" pitchFamily="-101" charset="0"/>
              </a:rPr>
              <a:t>aid recipients.</a:t>
            </a:r>
            <a:endParaRPr lang="en-US" sz="1000" dirty="0">
              <a:latin typeface="Arial" pitchFamily="-101" charset="0"/>
            </a:endParaRPr>
          </a:p>
          <a:p>
            <a:pPr eaLnBrk="1" hangingPunct="1"/>
            <a:endParaRPr lang="en-US" sz="1000" dirty="0">
              <a:latin typeface="Arial" pitchFamily="-101" charset="0"/>
              <a:ea typeface="ＭＳ Ｐゴシック" pitchFamily="-101" charset="-128"/>
              <a:cs typeface="ＭＳ Ｐゴシック" pitchFamily="-101" charset="-128"/>
            </a:endParaRPr>
          </a:p>
          <a:p>
            <a:pPr marL="0" lvl="1"/>
            <a:endParaRPr lang="en-US" sz="1000" dirty="0">
              <a:latin typeface="Arial" pitchFamily="-101" charset="0"/>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5893" fontAlgn="base">
              <a:spcBef>
                <a:spcPct val="0"/>
              </a:spcBef>
              <a:spcAft>
                <a:spcPct val="0"/>
              </a:spcAft>
            </a:pPr>
            <a:fld id="{993B9991-0EF4-2641-A1B6-2C1FFA54CDA2}" type="slidenum">
              <a:rPr lang="en-US">
                <a:latin typeface="Arial" pitchFamily="-101" charset="0"/>
                <a:ea typeface="ＭＳ Ｐゴシック" pitchFamily="-101" charset="-128"/>
                <a:cs typeface="ＭＳ Ｐゴシック" pitchFamily="-101" charset="-128"/>
              </a:rPr>
              <a:pPr defTabSz="915893" fontAlgn="base">
                <a:spcBef>
                  <a:spcPct val="0"/>
                </a:spcBef>
                <a:spcAft>
                  <a:spcPct val="0"/>
                </a:spcAft>
              </a:pPr>
              <a:t>8</a:t>
            </a:fld>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701676" y="4416425"/>
            <a:ext cx="5607050" cy="4183063"/>
          </a:xfrm>
          <a:prstGeom prst="rect">
            <a:avLst/>
          </a:prstGeom>
          <a:noFill/>
          <a:ln/>
        </p:spPr>
        <p:txBody>
          <a:bodyPr lIns="91430" tIns="45716" rIns="91430" bIns="45716"/>
          <a:lstStyle/>
          <a:p>
            <a:r>
              <a:rPr lang="en-US" dirty="0" smtClean="0">
                <a:latin typeface="Arial" pitchFamily="-101" charset="0"/>
                <a:ea typeface="ＭＳ Ｐゴシック" pitchFamily="-101" charset="-128"/>
                <a:cs typeface="ＭＳ Ｐゴシック" pitchFamily="-101" charset="-128"/>
              </a:rPr>
              <a:t>Now that we know more about the</a:t>
            </a:r>
            <a:r>
              <a:rPr lang="en-US" baseline="0" dirty="0" smtClean="0">
                <a:latin typeface="Arial" pitchFamily="-101" charset="0"/>
                <a:ea typeface="ＭＳ Ｐゴシック" pitchFamily="-101" charset="-128"/>
                <a:cs typeface="ＭＳ Ｐゴシック" pitchFamily="-101" charset="-128"/>
              </a:rPr>
              <a:t> different financial aid programs that are available, let’s talk about the application process.</a:t>
            </a:r>
            <a:endParaRPr lang="en-US" dirty="0" smtClean="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To be considered for student financial aid, you must complete all the forms required by your</a:t>
            </a:r>
            <a:r>
              <a:rPr lang="en-US" baseline="0" dirty="0" smtClean="0">
                <a:latin typeface="Arial" pitchFamily="-101" charset="0"/>
                <a:ea typeface="ＭＳ Ｐゴシック" pitchFamily="-101" charset="-128"/>
                <a:cs typeface="ＭＳ Ｐゴシック" pitchFamily="-101" charset="-128"/>
              </a:rPr>
              <a:t> prospective</a:t>
            </a:r>
            <a:r>
              <a:rPr lang="en-US" dirty="0" smtClean="0">
                <a:latin typeface="Arial" pitchFamily="-101" charset="0"/>
                <a:ea typeface="ＭＳ Ｐゴシック" pitchFamily="-101" charset="-128"/>
                <a:cs typeface="ＭＳ Ｐゴシック" pitchFamily="-101" charset="-128"/>
              </a:rPr>
              <a:t> colleges. </a:t>
            </a: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The Free Application for Federal Student Aid (FAFSA) is your first step in applying for financial aid.</a:t>
            </a: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Additionally,</a:t>
            </a:r>
            <a:r>
              <a:rPr lang="en-US" baseline="0" dirty="0" smtClean="0">
                <a:latin typeface="Arial" pitchFamily="-101" charset="0"/>
                <a:ea typeface="ＭＳ Ｐゴシック" pitchFamily="-101" charset="-128"/>
                <a:cs typeface="ＭＳ Ｐゴシック" pitchFamily="-101" charset="-128"/>
              </a:rPr>
              <a:t> if you are a New York State resident applying to schools in New York State, then you want to be sure to complete the New York State TAP application.</a:t>
            </a:r>
            <a:endParaRPr lang="en-US" dirty="0" smtClean="0">
              <a:latin typeface="Arial" pitchFamily="-101" charset="0"/>
              <a:ea typeface="ＭＳ Ｐゴシック" pitchFamily="-101" charset="-128"/>
              <a:cs typeface="ＭＳ Ｐゴシック" pitchFamily="-101" charset="-128"/>
            </a:endParaRPr>
          </a:p>
          <a:p>
            <a:endParaRPr lang="en-US" dirty="0" smtClean="0">
              <a:latin typeface="Arial" pitchFamily="-101" charset="0"/>
              <a:ea typeface="ＭＳ Ｐゴシック" pitchFamily="-101" charset="-128"/>
              <a:cs typeface="ＭＳ Ｐゴシック" pitchFamily="-101" charset="-128"/>
            </a:endParaRPr>
          </a:p>
          <a:p>
            <a:r>
              <a:rPr lang="en-US" dirty="0" smtClean="0">
                <a:latin typeface="Arial" pitchFamily="-101" charset="0"/>
                <a:ea typeface="ＭＳ Ｐゴシック" pitchFamily="-101" charset="-128"/>
                <a:cs typeface="ＭＳ Ｐゴシック" pitchFamily="-101" charset="-128"/>
              </a:rPr>
              <a:t>Requirements to complete institutional forms, such as the CSS Profile or school specific applications, will</a:t>
            </a:r>
            <a:r>
              <a:rPr lang="en-US" baseline="0" dirty="0" smtClean="0">
                <a:latin typeface="Arial" pitchFamily="-101" charset="0"/>
                <a:ea typeface="ＭＳ Ｐゴシック" pitchFamily="-101" charset="-128"/>
                <a:cs typeface="ＭＳ Ｐゴシック" pitchFamily="-101" charset="-128"/>
              </a:rPr>
              <a:t> </a:t>
            </a:r>
            <a:r>
              <a:rPr lang="en-US" dirty="0" smtClean="0">
                <a:latin typeface="Arial" pitchFamily="-101" charset="0"/>
                <a:ea typeface="ＭＳ Ｐゴシック" pitchFamily="-101" charset="-128"/>
                <a:cs typeface="ＭＳ Ｐゴシック" pitchFamily="-101" charset="-128"/>
              </a:rPr>
              <a:t>vary from college to college.  Be sure to research each colleges’ financial aid application process to determine what is required.</a:t>
            </a:r>
          </a:p>
          <a:p>
            <a:endParaRPr lang="en-US" dirty="0">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a:p>
            <a:endParaRPr lang="en-US" dirty="0">
              <a:latin typeface="Arial" pitchFamily="-101" charset="0"/>
              <a:ea typeface="ＭＳ Ｐゴシック" pitchFamily="-101" charset="-128"/>
              <a:cs typeface="ＭＳ Ｐゴシック" pitchFamily="-101" charset="-128"/>
            </a:endParaRPr>
          </a:p>
        </p:txBody>
      </p:sp>
      <p:sp>
        <p:nvSpPr>
          <p:cNvPr id="86020" name="Slide Number Placeholder 3"/>
          <p:cNvSpPr>
            <a:spLocks noGrp="1"/>
          </p:cNvSpPr>
          <p:nvPr>
            <p:ph type="sldNum" sz="quarter" idx="5"/>
          </p:nvPr>
        </p:nvSpPr>
        <p:spPr>
          <a:noFill/>
        </p:spPr>
        <p:txBody>
          <a:bodyPr/>
          <a:lstStyle/>
          <a:p>
            <a:pPr defTabSz="915893"/>
            <a:fld id="{4427BE40-0150-6846-8C2B-42E359720A83}" type="slidenum">
              <a:rPr lang="en-US"/>
              <a:pPr defTabSz="915893"/>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2113"/>
            <a:ext cx="3008313" cy="871537"/>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392113"/>
            <a:ext cx="5111750" cy="4389437"/>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93700"/>
            <a:ext cx="20574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93700"/>
            <a:ext cx="6019800" cy="423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28600" y="2038350"/>
            <a:ext cx="3657600" cy="1143000"/>
          </a:xfrm>
          <a:prstGeom prst="rect">
            <a:avLst/>
          </a:prstGeom>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latin typeface="Arial" panose="020B0604020202020204" pitchFamily="34" charset="0"/>
                <a:cs typeface="Arial" panose="020B0604020202020204" pitchFamily="34" charset="0"/>
              </a:defRPr>
            </a:lvl2pPr>
            <a:lvl3pPr marL="914400" indent="0">
              <a:buFontTx/>
              <a:buNone/>
              <a:defRPr>
                <a:solidFill>
                  <a:schemeClr val="bg1"/>
                </a:solidFill>
                <a:latin typeface="Arial" panose="020B0604020202020204" pitchFamily="34" charset="0"/>
                <a:cs typeface="Arial" panose="020B0604020202020204" pitchFamily="34" charset="0"/>
              </a:defRPr>
            </a:lvl3pPr>
            <a:lvl4pPr marL="1371600" indent="0">
              <a:buFontTx/>
              <a:buNone/>
              <a:defRPr>
                <a:solidFill>
                  <a:schemeClr val="bg1"/>
                </a:solidFill>
                <a:latin typeface="Arial" panose="020B0604020202020204" pitchFamily="34" charset="0"/>
                <a:cs typeface="Arial" panose="020B0604020202020204" pitchFamily="34" charset="0"/>
              </a:defRPr>
            </a:lvl4pPr>
            <a:lvl5pPr marL="1828800" indent="0">
              <a:buFontTx/>
              <a:buNone/>
              <a:defRPr>
                <a:solidFill>
                  <a:schemeClr val="bg1"/>
                </a:solidFill>
                <a:latin typeface="Arial" panose="020B0604020202020204" pitchFamily="34" charset="0"/>
                <a:cs typeface="Arial" panose="020B0604020202020204" pitchFamily="34" charset="0"/>
              </a:defRPr>
            </a:lvl5pPr>
          </a:lstStyle>
          <a:p>
            <a:pPr lvl="0"/>
            <a:r>
              <a:rPr lang="en-US" dirty="0" smtClean="0"/>
              <a:t>Click to edit</a:t>
            </a:r>
          </a:p>
        </p:txBody>
      </p:sp>
    </p:spTree>
    <p:extLst>
      <p:ext uri="{BB962C8B-B14F-4D97-AF65-F5344CB8AC3E}">
        <p14:creationId xmlns:p14="http://schemas.microsoft.com/office/powerpoint/2010/main" xmlns="" val="2679627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1549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0"/>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1275"/>
            <a:ext cx="8229600" cy="3317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304300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20762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ED0365-0D65-4032-85A6-BECCAB4E9A68}" type="datetimeFigureOut">
              <a:rPr lang="en-US" smtClean="0"/>
              <a:pPr/>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ED0365-0D65-4032-85A6-BECCAB4E9A68}" type="datetimeFigureOut">
              <a:rPr lang="en-US" smtClean="0"/>
              <a:pPr/>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ED0365-0D65-4032-85A6-BECCAB4E9A68}" type="datetimeFigureOut">
              <a:rPr lang="en-US" smtClean="0"/>
              <a:pPr/>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xmlns=""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pPr/>
              <a:t>9/15/2016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pPr/>
              <a:t>‹#›</a:t>
            </a:fld>
            <a:endParaRPr lang="en-US"/>
          </a:p>
        </p:txBody>
      </p:sp>
      <p:sp>
        <p:nvSpPr>
          <p:cNvPr id="7" name="Rectangle 6"/>
          <p:cNvSpPr/>
          <p:nvPr/>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714750"/>
            <a:ext cx="9144000" cy="76200"/>
          </a:xfrm>
          <a:prstGeom prst="rect">
            <a:avLst/>
          </a:prstGeom>
          <a:solidFill>
            <a:srgbClr val="918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7469" y="411946"/>
            <a:ext cx="4584131" cy="788204"/>
          </a:xfrm>
          <a:prstGeom prst="rect">
            <a:avLst/>
          </a:prstGeom>
        </p:spPr>
      </p:pic>
    </p:spTree>
    <p:extLst>
      <p:ext uri="{BB962C8B-B14F-4D97-AF65-F5344CB8AC3E}">
        <p14:creationId xmlns:p14="http://schemas.microsoft.com/office/powerpoint/2010/main" xmlns=""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540453"/>
            <a:ext cx="5334000" cy="81394"/>
          </a:xfrm>
          <a:prstGeom prst="rect">
            <a:avLst/>
          </a:prstGeom>
          <a:solidFill>
            <a:srgbClr val="918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77000" y="4429225"/>
            <a:ext cx="2492267" cy="428525"/>
          </a:xfrm>
          <a:prstGeom prst="rect">
            <a:avLst/>
          </a:prstGeom>
        </p:spPr>
      </p:pic>
    </p:spTree>
    <p:extLst>
      <p:ext uri="{BB962C8B-B14F-4D97-AF65-F5344CB8AC3E}">
        <p14:creationId xmlns:p14="http://schemas.microsoft.com/office/powerpoint/2010/main" xmlns=""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750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11275"/>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Rectangle 6"/>
          <p:cNvSpPr/>
          <p:nvPr/>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p:nvSpPr>
        <p:spPr>
          <a:xfrm>
            <a:off x="0" y="-19050"/>
            <a:ext cx="9144000" cy="81394"/>
          </a:xfrm>
          <a:prstGeom prst="rect">
            <a:avLst/>
          </a:prstGeom>
          <a:solidFill>
            <a:srgbClr val="918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477000" y="4629150"/>
            <a:ext cx="2492267" cy="428525"/>
          </a:xfrm>
          <a:prstGeom prst="rect">
            <a:avLst/>
          </a:prstGeom>
        </p:spPr>
      </p:pic>
    </p:spTree>
    <p:extLst>
      <p:ext uri="{BB962C8B-B14F-4D97-AF65-F5344CB8AC3E}">
        <p14:creationId xmlns:p14="http://schemas.microsoft.com/office/powerpoint/2010/main" xmlns=""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1540453"/>
            <a:ext cx="5334000" cy="81394"/>
          </a:xfrm>
          <a:prstGeom prst="rect">
            <a:avLst/>
          </a:prstGeom>
          <a:solidFill>
            <a:srgbClr val="918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7000" y="4429225"/>
            <a:ext cx="2492267" cy="428525"/>
          </a:xfrm>
          <a:prstGeom prst="rect">
            <a:avLst/>
          </a:prstGeom>
        </p:spPr>
      </p:pic>
    </p:spTree>
    <p:extLst>
      <p:ext uri="{BB962C8B-B14F-4D97-AF65-F5344CB8AC3E}">
        <p14:creationId xmlns:p14="http://schemas.microsoft.com/office/powerpoint/2010/main" xmlns="" val="2405248628"/>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809750"/>
            <a:ext cx="84582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Student Financial Aid</a:t>
            </a:r>
            <a:endParaRPr lang="en-US" sz="3200" b="1" dirty="0">
              <a:solidFill>
                <a:srgbClr val="002D73"/>
              </a:solidFill>
              <a:latin typeface="Arial" panose="020B0604020202020204" pitchFamily="34" charset="0"/>
              <a:cs typeface="Arial" panose="020B0604020202020204" pitchFamily="34" charset="0"/>
            </a:endParaRPr>
          </a:p>
        </p:txBody>
      </p:sp>
      <p:sp>
        <p:nvSpPr>
          <p:cNvPr id="7" name="TextBox 6"/>
          <p:cNvSpPr txBox="1"/>
          <p:nvPr/>
        </p:nvSpPr>
        <p:spPr>
          <a:xfrm>
            <a:off x="457200" y="2571750"/>
            <a:ext cx="5791200" cy="954107"/>
          </a:xfrm>
          <a:prstGeom prst="rect">
            <a:avLst/>
          </a:prstGeom>
          <a:noFill/>
          <a:ln>
            <a:noFill/>
          </a:ln>
        </p:spPr>
        <p:txBody>
          <a:bodyPr wrap="square" rtlCol="0">
            <a:spAutoFit/>
          </a:bodyPr>
          <a:lstStyle/>
          <a:p>
            <a:r>
              <a:rPr lang="en-US" sz="2800" b="1" smtClean="0">
                <a:solidFill>
                  <a:srgbClr val="646569"/>
                </a:solidFill>
                <a:latin typeface="Arial" panose="020B0604020202020204" pitchFamily="34" charset="0"/>
                <a:cs typeface="Arial" panose="020B0604020202020204" pitchFamily="34" charset="0"/>
              </a:rPr>
              <a:t>What Students </a:t>
            </a:r>
            <a:r>
              <a:rPr lang="en-US" sz="2800" b="1" dirty="0" smtClean="0">
                <a:solidFill>
                  <a:srgbClr val="646569"/>
                </a:solidFill>
                <a:latin typeface="Arial" panose="020B0604020202020204" pitchFamily="34" charset="0"/>
                <a:cs typeface="Arial" panose="020B0604020202020204" pitchFamily="34" charset="0"/>
              </a:rPr>
              <a:t>&amp; Parents Should Know</a:t>
            </a:r>
            <a:endParaRPr lang="en-US" sz="2800" b="1"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678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Applying for Federal Student Aid: FAFSA</a:t>
            </a:r>
            <a:endParaRPr lang="en-US" dirty="0"/>
          </a:p>
        </p:txBody>
      </p:sp>
      <p:sp>
        <p:nvSpPr>
          <p:cNvPr id="34819" name="Content Placeholder 2"/>
          <p:cNvSpPr>
            <a:spLocks noGrp="1"/>
          </p:cNvSpPr>
          <p:nvPr>
            <p:ph idx="1"/>
          </p:nvPr>
        </p:nvSpPr>
        <p:spPr/>
        <p:txBody>
          <a:bodyPr>
            <a:normAutofit fontScale="92500"/>
          </a:bodyPr>
          <a:lstStyle/>
          <a:p>
            <a:r>
              <a:rPr lang="en-US" dirty="0" smtClean="0"/>
              <a:t>Free Application for Federal Student Aid</a:t>
            </a:r>
          </a:p>
          <a:p>
            <a:pPr lvl="1"/>
            <a:r>
              <a:rPr lang="en-US" dirty="0" smtClean="0"/>
              <a:t>Available online at FAFSA.gov </a:t>
            </a:r>
            <a:r>
              <a:rPr lang="en-US" dirty="0"/>
              <a:t>starting October 1</a:t>
            </a:r>
            <a:r>
              <a:rPr lang="en-US" baseline="30000" dirty="0"/>
              <a:t>st</a:t>
            </a:r>
            <a:r>
              <a:rPr lang="en-US" dirty="0"/>
              <a:t> of senior </a:t>
            </a:r>
            <a:r>
              <a:rPr lang="en-US" dirty="0" smtClean="0"/>
              <a:t>year</a:t>
            </a:r>
          </a:p>
          <a:p>
            <a:pPr lvl="1"/>
            <a:r>
              <a:rPr lang="en-US" dirty="0" smtClean="0"/>
              <a:t>Online application includes built-in edits, skip-logic for faster filing</a:t>
            </a:r>
          </a:p>
          <a:p>
            <a:pPr lvl="1"/>
            <a:r>
              <a:rPr lang="en-US" dirty="0" smtClean="0"/>
              <a:t>Check status, make corrections online</a:t>
            </a:r>
          </a:p>
          <a:p>
            <a:r>
              <a:rPr lang="en-US" dirty="0" smtClean="0"/>
              <a:t>Be sure to check each colleges’ filing deadlines</a:t>
            </a:r>
          </a:p>
        </p:txBody>
      </p:sp>
    </p:spTree>
    <p:extLst>
      <p:ext uri="{BB962C8B-B14F-4D97-AF65-F5344CB8AC3E}">
        <p14:creationId xmlns:p14="http://schemas.microsoft.com/office/powerpoint/2010/main" xmlns="" val="3233756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FAFSA.gov</a:t>
            </a:r>
            <a:endParaRPr lang="en-US" dirty="0"/>
          </a:p>
        </p:txBody>
      </p:sp>
      <p:pic>
        <p:nvPicPr>
          <p:cNvPr id="32771" name="Picture 6"/>
          <p:cNvPicPr>
            <a:picLocks noChangeAspect="1" noChangeArrowheads="1"/>
          </p:cNvPicPr>
          <p:nvPr/>
        </p:nvPicPr>
        <p:blipFill>
          <a:blip r:embed="rId3" cstate="print"/>
          <a:srcRect l="11139" t="-333" r="14136" b="23099"/>
          <a:stretch>
            <a:fillRect/>
          </a:stretch>
        </p:blipFill>
        <p:spPr bwMode="auto">
          <a:xfrm>
            <a:off x="1447800" y="1276350"/>
            <a:ext cx="5943600" cy="3263504"/>
          </a:xfrm>
          <a:prstGeom prst="rect">
            <a:avLst/>
          </a:prstGeom>
          <a:noFill/>
          <a:ln w="9525">
            <a:solidFill>
              <a:srgbClr val="000000"/>
            </a:solidFill>
            <a:miter lim="800000"/>
            <a:headEnd/>
            <a:tailEnd/>
          </a:ln>
        </p:spPr>
      </p:pic>
    </p:spTree>
    <p:extLst>
      <p:ext uri="{BB962C8B-B14F-4D97-AF65-F5344CB8AC3E}">
        <p14:creationId xmlns:p14="http://schemas.microsoft.com/office/powerpoint/2010/main" xmlns="" val="2908875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smtClean="0"/>
              <a:t>FAFSA: Federal Student Aid ID (FSA ID)</a:t>
            </a:r>
            <a:endParaRPr lang="en-US" dirty="0"/>
          </a:p>
        </p:txBody>
      </p:sp>
      <p:sp>
        <p:nvSpPr>
          <p:cNvPr id="33795" name="Content Placeholder 2"/>
          <p:cNvSpPr>
            <a:spLocks noGrp="1"/>
          </p:cNvSpPr>
          <p:nvPr>
            <p:ph idx="1"/>
          </p:nvPr>
        </p:nvSpPr>
        <p:spPr>
          <a:xfrm>
            <a:off x="457200" y="1311275"/>
            <a:ext cx="3352800" cy="3089275"/>
          </a:xfrm>
        </p:spPr>
        <p:txBody>
          <a:bodyPr>
            <a:normAutofit fontScale="85000" lnSpcReduction="20000"/>
          </a:bodyPr>
          <a:lstStyle/>
          <a:p>
            <a:r>
              <a:rPr lang="en-US" dirty="0" smtClean="0"/>
              <a:t>Students, and at least one parent, should apply for the FSA ID</a:t>
            </a:r>
          </a:p>
          <a:p>
            <a:r>
              <a:rPr lang="en-US" dirty="0" smtClean="0"/>
              <a:t>Apply online while filing the FAFSA or ahead of time by going directly to FSAID.ed.gov</a:t>
            </a:r>
            <a:endParaRPr lang="en-US" dirty="0"/>
          </a:p>
        </p:txBody>
      </p:sp>
      <p:pic>
        <p:nvPicPr>
          <p:cNvPr id="5" name="Picture 4"/>
          <p:cNvPicPr>
            <a:picLocks noChangeAspect="1"/>
          </p:cNvPicPr>
          <p:nvPr/>
        </p:nvPicPr>
        <p:blipFill>
          <a:blip r:embed="rId3" cstate="print"/>
          <a:stretch>
            <a:fillRect/>
          </a:stretch>
        </p:blipFill>
        <p:spPr>
          <a:xfrm>
            <a:off x="4191000" y="1352550"/>
            <a:ext cx="4343400" cy="3048000"/>
          </a:xfrm>
          <a:prstGeom prst="rect">
            <a:avLst/>
          </a:prstGeom>
          <a:ln>
            <a:solidFill>
              <a:schemeClr val="tx1"/>
            </a:solidFill>
          </a:ln>
        </p:spPr>
      </p:pic>
    </p:spTree>
    <p:extLst>
      <p:ext uri="{BB962C8B-B14F-4D97-AF65-F5344CB8AC3E}">
        <p14:creationId xmlns:p14="http://schemas.microsoft.com/office/powerpoint/2010/main" xmlns="" val="1150695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FAFSA: Student Section</a:t>
            </a:r>
            <a:endParaRPr lang="en-US" dirty="0"/>
          </a:p>
        </p:txBody>
      </p:sp>
      <p:sp>
        <p:nvSpPr>
          <p:cNvPr id="35843" name="Content Placeholder 2"/>
          <p:cNvSpPr>
            <a:spLocks noGrp="1"/>
          </p:cNvSpPr>
          <p:nvPr>
            <p:ph idx="1"/>
          </p:nvPr>
        </p:nvSpPr>
        <p:spPr>
          <a:xfrm>
            <a:off x="457200" y="1311275"/>
            <a:ext cx="8229600" cy="3832225"/>
          </a:xfrm>
        </p:spPr>
        <p:txBody>
          <a:bodyPr>
            <a:normAutofit fontScale="92500" lnSpcReduction="10000"/>
          </a:bodyPr>
          <a:lstStyle/>
          <a:p>
            <a:r>
              <a:rPr lang="en-US" dirty="0" smtClean="0"/>
              <a:t>Student Information &amp; Eligibility</a:t>
            </a:r>
          </a:p>
          <a:p>
            <a:pPr lvl="1"/>
            <a:r>
              <a:rPr lang="en-US" dirty="0" smtClean="0"/>
              <a:t>Basic info: address, email, name of high school, citizenship, Selective Service Registration, and other eligibility status questions</a:t>
            </a:r>
          </a:p>
          <a:p>
            <a:r>
              <a:rPr lang="en-US" dirty="0" smtClean="0"/>
              <a:t>College Information</a:t>
            </a:r>
          </a:p>
          <a:p>
            <a:pPr lvl="1"/>
            <a:r>
              <a:rPr lang="en-US" dirty="0" smtClean="0"/>
              <a:t>Up to 10 colleges; can be updated or corrected</a:t>
            </a:r>
          </a:p>
          <a:p>
            <a:r>
              <a:rPr lang="en-US" dirty="0" smtClean="0"/>
              <a:t>Dependency Determination</a:t>
            </a:r>
          </a:p>
          <a:p>
            <a:pPr lvl="1"/>
            <a:r>
              <a:rPr lang="en-US" dirty="0" smtClean="0"/>
              <a:t>Questions to determine student’s dependency status</a:t>
            </a:r>
            <a:endParaRPr lang="en-US" dirty="0"/>
          </a:p>
        </p:txBody>
      </p:sp>
    </p:spTree>
    <p:extLst>
      <p:ext uri="{BB962C8B-B14F-4D97-AF65-F5344CB8AC3E}">
        <p14:creationId xmlns:p14="http://schemas.microsoft.com/office/powerpoint/2010/main" xmlns="" val="2820326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smtClean="0">
                <a:ea typeface="ＭＳ Ｐゴシック" pitchFamily="-101" charset="-128"/>
                <a:cs typeface="ＭＳ Ｐゴシック" pitchFamily="-101" charset="-128"/>
              </a:rPr>
              <a:t>FAFSA Question: Student </a:t>
            </a:r>
            <a:r>
              <a:rPr lang="en-US" dirty="0">
                <a:ea typeface="ＭＳ Ｐゴシック" pitchFamily="-101" charset="-128"/>
                <a:cs typeface="ＭＳ Ｐゴシック" pitchFamily="-101" charset="-128"/>
              </a:rPr>
              <a:t>Eligibility</a:t>
            </a:r>
          </a:p>
        </p:txBody>
      </p:sp>
      <p:sp>
        <p:nvSpPr>
          <p:cNvPr id="20483" name="Content Placeholder 2"/>
          <p:cNvSpPr>
            <a:spLocks noGrp="1"/>
          </p:cNvSpPr>
          <p:nvPr>
            <p:ph idx="1"/>
          </p:nvPr>
        </p:nvSpPr>
        <p:spPr>
          <a:xfrm>
            <a:off x="457200" y="1200150"/>
            <a:ext cx="7580312" cy="3287315"/>
          </a:xfrm>
        </p:spPr>
        <p:txBody>
          <a:bodyPr>
            <a:normAutofit fontScale="92500" lnSpcReduction="10000"/>
          </a:bodyPr>
          <a:lstStyle/>
          <a:p>
            <a:pPr marL="520700" indent="-520700">
              <a:buSzPct val="125000"/>
            </a:pPr>
            <a:r>
              <a:rPr lang="en-US" dirty="0" smtClean="0">
                <a:latin typeface="Arial"/>
                <a:ea typeface="ＭＳ Ｐゴシック" pitchFamily="-101" charset="-128"/>
                <a:cs typeface="Arial"/>
              </a:rPr>
              <a:t>What are some of the most important eligibility qualifications for FAFSA?</a:t>
            </a:r>
          </a:p>
          <a:p>
            <a:pPr lvl="1"/>
            <a:r>
              <a:rPr lang="en-US" dirty="0" smtClean="0">
                <a:latin typeface="Arial"/>
                <a:cs typeface="Arial"/>
              </a:rPr>
              <a:t>Students must be </a:t>
            </a:r>
            <a:r>
              <a:rPr lang="en-US" dirty="0">
                <a:latin typeface="Arial"/>
                <a:cs typeface="Arial"/>
              </a:rPr>
              <a:t>U.S. </a:t>
            </a:r>
            <a:r>
              <a:rPr lang="en-US" dirty="0" smtClean="0">
                <a:latin typeface="Arial"/>
                <a:cs typeface="Arial"/>
              </a:rPr>
              <a:t>citizens </a:t>
            </a:r>
            <a:r>
              <a:rPr lang="en-US" dirty="0">
                <a:latin typeface="Arial"/>
                <a:cs typeface="Arial"/>
              </a:rPr>
              <a:t>or eligible </a:t>
            </a:r>
            <a:r>
              <a:rPr lang="en-US" dirty="0" smtClean="0">
                <a:latin typeface="Arial"/>
                <a:cs typeface="Arial"/>
              </a:rPr>
              <a:t>non-citizens</a:t>
            </a:r>
          </a:p>
          <a:p>
            <a:pPr lvl="1"/>
            <a:r>
              <a:rPr lang="en-US" dirty="0" smtClean="0">
                <a:latin typeface="Arial"/>
                <a:cs typeface="Arial"/>
              </a:rPr>
              <a:t>Students must have valid Social Security Numbers</a:t>
            </a:r>
          </a:p>
          <a:p>
            <a:pPr lvl="1"/>
            <a:r>
              <a:rPr lang="en-US" dirty="0" smtClean="0">
                <a:latin typeface="Arial"/>
                <a:cs typeface="Arial"/>
              </a:rPr>
              <a:t>Male students must register or be registered with the US Selective Service</a:t>
            </a:r>
            <a:r>
              <a:rPr lang="en-US" dirty="0">
                <a:latin typeface="Arial"/>
                <a:cs typeface="Arial"/>
              </a:rPr>
              <a:t> </a:t>
            </a:r>
            <a:r>
              <a:rPr lang="en-US" dirty="0" smtClean="0">
                <a:latin typeface="Arial"/>
                <a:cs typeface="Arial"/>
              </a:rPr>
              <a:t>System</a:t>
            </a:r>
          </a:p>
          <a:p>
            <a:pPr lvl="1"/>
            <a:endParaRPr lang="en-US" dirty="0" smtClean="0">
              <a:latin typeface="Arial"/>
              <a:cs typeface="Arial"/>
            </a:endParaRPr>
          </a:p>
          <a:p>
            <a:pPr marL="520700" indent="-520700"/>
            <a:endParaRPr lang="en-US" dirty="0">
              <a:latin typeface="Arial"/>
              <a:ea typeface="ＭＳ Ｐゴシック" pitchFamily="-101" charset="-128"/>
              <a:cs typeface="Arial"/>
            </a:endParaRPr>
          </a:p>
        </p:txBody>
      </p:sp>
    </p:spTree>
    <p:extLst>
      <p:ext uri="{BB962C8B-B14F-4D97-AF65-F5344CB8AC3E}">
        <p14:creationId xmlns:p14="http://schemas.microsoft.com/office/powerpoint/2010/main" xmlns="" val="799253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FAFSA Question: Student </a:t>
            </a:r>
            <a:r>
              <a:rPr lang="en-US" dirty="0"/>
              <a:t>D</a:t>
            </a:r>
            <a:r>
              <a:rPr lang="en-US" dirty="0" smtClean="0"/>
              <a:t>ependence</a:t>
            </a:r>
            <a:endParaRPr lang="en-US" dirty="0"/>
          </a:p>
        </p:txBody>
      </p:sp>
      <p:sp>
        <p:nvSpPr>
          <p:cNvPr id="18435" name="Content Placeholder 2"/>
          <p:cNvSpPr>
            <a:spLocks noGrp="1"/>
          </p:cNvSpPr>
          <p:nvPr>
            <p:ph idx="1"/>
          </p:nvPr>
        </p:nvSpPr>
        <p:spPr>
          <a:xfrm>
            <a:off x="457200" y="1311275"/>
            <a:ext cx="8229600" cy="3622675"/>
          </a:xfrm>
        </p:spPr>
        <p:txBody>
          <a:bodyPr/>
          <a:lstStyle/>
          <a:p>
            <a:r>
              <a:rPr lang="en-US" dirty="0" smtClean="0"/>
              <a:t>Can a student apply for the FAFSA without reporting their parent’s information?</a:t>
            </a:r>
          </a:p>
          <a:p>
            <a:pPr lvl="1"/>
            <a:r>
              <a:rPr lang="en-US" dirty="0" smtClean="0"/>
              <a:t>In most cases, students under 24 years of age are required to report parent information</a:t>
            </a:r>
          </a:p>
          <a:p>
            <a:pPr lvl="1"/>
            <a:r>
              <a:rPr lang="en-US" dirty="0" smtClean="0"/>
              <a:t>Students with special circumstances should consult with the financial aid office</a:t>
            </a:r>
          </a:p>
        </p:txBody>
      </p:sp>
    </p:spTree>
    <p:extLst>
      <p:ext uri="{BB962C8B-B14F-4D97-AF65-F5344CB8AC3E}">
        <p14:creationId xmlns:p14="http://schemas.microsoft.com/office/powerpoint/2010/main" xmlns="" val="3049848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FAFSA: Parent, Income, &amp; Signature Sections</a:t>
            </a:r>
            <a:endParaRPr lang="en-US" dirty="0"/>
          </a:p>
        </p:txBody>
      </p:sp>
      <p:sp>
        <p:nvSpPr>
          <p:cNvPr id="37891" name="Content Placeholder 2"/>
          <p:cNvSpPr>
            <a:spLocks noGrp="1"/>
          </p:cNvSpPr>
          <p:nvPr>
            <p:ph idx="1"/>
          </p:nvPr>
        </p:nvSpPr>
        <p:spPr>
          <a:xfrm>
            <a:off x="457200" y="1311275"/>
            <a:ext cx="8534400" cy="3698875"/>
          </a:xfrm>
        </p:spPr>
        <p:txBody>
          <a:bodyPr>
            <a:normAutofit fontScale="92500" lnSpcReduction="20000"/>
          </a:bodyPr>
          <a:lstStyle/>
          <a:p>
            <a:r>
              <a:rPr lang="en-US" dirty="0" smtClean="0"/>
              <a:t>Parent Information &amp; Income Sections</a:t>
            </a:r>
          </a:p>
          <a:p>
            <a:pPr lvl="1"/>
            <a:r>
              <a:rPr lang="en-US" dirty="0" smtClean="0"/>
              <a:t>Marital status, name, date of birth, SSN, state of residence</a:t>
            </a:r>
          </a:p>
          <a:p>
            <a:pPr lvl="1"/>
            <a:r>
              <a:rPr lang="en-US" dirty="0" smtClean="0"/>
              <a:t>Household size, Number in college</a:t>
            </a:r>
          </a:p>
          <a:p>
            <a:pPr lvl="1"/>
            <a:r>
              <a:rPr lang="en-US" dirty="0" smtClean="0"/>
              <a:t>Income reported on 2015 federal income tax return</a:t>
            </a:r>
          </a:p>
          <a:p>
            <a:pPr lvl="1"/>
            <a:r>
              <a:rPr lang="en-US" dirty="0" smtClean="0"/>
              <a:t>Untaxed income, asset information</a:t>
            </a:r>
          </a:p>
          <a:p>
            <a:r>
              <a:rPr lang="en-US" dirty="0" smtClean="0"/>
              <a:t>Student Income Section</a:t>
            </a:r>
          </a:p>
          <a:p>
            <a:pPr lvl="1"/>
            <a:r>
              <a:rPr lang="en-US" dirty="0" smtClean="0"/>
              <a:t>Did the student work in 2015?</a:t>
            </a:r>
          </a:p>
          <a:p>
            <a:r>
              <a:rPr lang="en-US" dirty="0" smtClean="0"/>
              <a:t>Signature Section</a:t>
            </a:r>
          </a:p>
          <a:p>
            <a:pPr lvl="1"/>
            <a:endParaRPr lang="en-US" dirty="0"/>
          </a:p>
        </p:txBody>
      </p:sp>
    </p:spTree>
    <p:extLst>
      <p:ext uri="{BB962C8B-B14F-4D97-AF65-F5344CB8AC3E}">
        <p14:creationId xmlns:p14="http://schemas.microsoft.com/office/powerpoint/2010/main" xmlns="" val="423135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FAFSA Question: Parent Marital Status</a:t>
            </a:r>
            <a:endParaRPr lang="en-US" dirty="0"/>
          </a:p>
        </p:txBody>
      </p:sp>
      <p:sp>
        <p:nvSpPr>
          <p:cNvPr id="19459" name="Content Placeholder 2"/>
          <p:cNvSpPr>
            <a:spLocks noGrp="1"/>
          </p:cNvSpPr>
          <p:nvPr>
            <p:ph idx="1"/>
          </p:nvPr>
        </p:nvSpPr>
        <p:spPr>
          <a:xfrm>
            <a:off x="457200" y="1311275"/>
            <a:ext cx="8534400" cy="3698875"/>
          </a:xfrm>
        </p:spPr>
        <p:txBody>
          <a:bodyPr>
            <a:normAutofit fontScale="85000" lnSpcReduction="10000"/>
          </a:bodyPr>
          <a:lstStyle/>
          <a:p>
            <a:r>
              <a:rPr lang="en-US" dirty="0" smtClean="0"/>
              <a:t>FAFSA requires parents to report their marital status as of the day the application is being filed</a:t>
            </a:r>
          </a:p>
          <a:p>
            <a:pPr lvl="1"/>
            <a:r>
              <a:rPr lang="en-US" dirty="0" smtClean="0"/>
              <a:t>If a parent is divorced or separated, and not remarried, then the custodial parent only needs to report their info</a:t>
            </a:r>
          </a:p>
          <a:p>
            <a:pPr lvl="2"/>
            <a:r>
              <a:rPr lang="en-US" dirty="0" smtClean="0"/>
              <a:t>Custodial parent is the parent the student resided with the most over past 12 months</a:t>
            </a:r>
          </a:p>
          <a:p>
            <a:pPr lvl="1"/>
            <a:r>
              <a:rPr lang="en-US" dirty="0"/>
              <a:t>I</a:t>
            </a:r>
            <a:r>
              <a:rPr lang="en-US" dirty="0" smtClean="0"/>
              <a:t>f both parents live together then </a:t>
            </a:r>
            <a:r>
              <a:rPr lang="en-US" dirty="0"/>
              <a:t>b</a:t>
            </a:r>
            <a:r>
              <a:rPr lang="en-US" dirty="0" smtClean="0"/>
              <a:t>oth must report info, even if unmarried and not filing taxes together</a:t>
            </a:r>
          </a:p>
          <a:p>
            <a:pPr lvl="1"/>
            <a:r>
              <a:rPr lang="en-US" dirty="0" smtClean="0"/>
              <a:t>If a parent is currently remarried then a stepparent must report their info and income</a:t>
            </a:r>
          </a:p>
        </p:txBody>
      </p:sp>
    </p:spTree>
    <p:extLst>
      <p:ext uri="{BB962C8B-B14F-4D97-AF65-F5344CB8AC3E}">
        <p14:creationId xmlns:p14="http://schemas.microsoft.com/office/powerpoint/2010/main" xmlns="" val="16812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Reporting Tax Info: IRS Data Retrieval Tool</a:t>
            </a:r>
            <a:endParaRPr lang="en-US" dirty="0"/>
          </a:p>
        </p:txBody>
      </p:sp>
      <p:sp>
        <p:nvSpPr>
          <p:cNvPr id="37891" name="Content Placeholder 2"/>
          <p:cNvSpPr>
            <a:spLocks noGrp="1"/>
          </p:cNvSpPr>
          <p:nvPr>
            <p:ph idx="1"/>
          </p:nvPr>
        </p:nvSpPr>
        <p:spPr>
          <a:xfrm>
            <a:off x="457200" y="1311275"/>
            <a:ext cx="3352800" cy="3317875"/>
          </a:xfrm>
        </p:spPr>
        <p:txBody>
          <a:bodyPr>
            <a:normAutofit fontScale="92500" lnSpcReduction="20000"/>
          </a:bodyPr>
          <a:lstStyle/>
          <a:p>
            <a:r>
              <a:rPr lang="en-US" dirty="0" smtClean="0"/>
              <a:t>Transfers required federal income tax data to the FAFSA</a:t>
            </a:r>
          </a:p>
          <a:p>
            <a:r>
              <a:rPr lang="en-US" altLang="ko-KR" dirty="0" smtClean="0"/>
              <a:t>Helps avoid having to submit copies of IRS tax transcript to colleges </a:t>
            </a:r>
            <a:endParaRPr lang="en-US" dirty="0"/>
          </a:p>
        </p:txBody>
      </p:sp>
      <p:pic>
        <p:nvPicPr>
          <p:cNvPr id="1026" name="Picture 2" descr="http://blog.ed.gov/files/2016/02/2016-17-IRS-DRT-Screensho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1428750"/>
            <a:ext cx="4227744" cy="31903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961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FAFSA Question: Reporting Assets</a:t>
            </a:r>
            <a:endParaRPr lang="en-US" dirty="0"/>
          </a:p>
        </p:txBody>
      </p:sp>
      <p:sp>
        <p:nvSpPr>
          <p:cNvPr id="3" name="Content Placeholder 2"/>
          <p:cNvSpPr>
            <a:spLocks noGrp="1"/>
          </p:cNvSpPr>
          <p:nvPr>
            <p:ph idx="1"/>
          </p:nvPr>
        </p:nvSpPr>
        <p:spPr>
          <a:xfrm>
            <a:off x="457200" y="1311275"/>
            <a:ext cx="8229600" cy="3622675"/>
          </a:xfrm>
        </p:spPr>
        <p:txBody>
          <a:bodyPr>
            <a:normAutofit fontScale="85000" lnSpcReduction="20000"/>
          </a:bodyPr>
          <a:lstStyle/>
          <a:p>
            <a:r>
              <a:rPr lang="en-US" dirty="0" smtClean="0"/>
              <a:t>Do you report the value of your home or retirement accounts on the FAFSA?</a:t>
            </a:r>
          </a:p>
          <a:p>
            <a:pPr lvl="1"/>
            <a:r>
              <a:rPr lang="en-US" dirty="0" smtClean="0"/>
              <a:t>The value of your primary residence and any tax deferred retirement accounts are excluded</a:t>
            </a:r>
          </a:p>
          <a:p>
            <a:pPr lvl="1"/>
            <a:r>
              <a:rPr lang="en-US" dirty="0" smtClean="0"/>
              <a:t>Any real estate investment property must be reported as an asset</a:t>
            </a:r>
          </a:p>
          <a:p>
            <a:r>
              <a:rPr lang="en-US" dirty="0" smtClean="0"/>
              <a:t>What about businesses and the value of business assets?</a:t>
            </a:r>
            <a:endParaRPr lang="en-US" dirty="0"/>
          </a:p>
          <a:p>
            <a:pPr lvl="1"/>
            <a:r>
              <a:rPr lang="en-US" dirty="0" smtClean="0"/>
              <a:t>Only reported if the business has more than 100 employees</a:t>
            </a:r>
            <a:endParaRPr lang="en-US" dirty="0"/>
          </a:p>
        </p:txBody>
      </p:sp>
    </p:spTree>
    <p:extLst>
      <p:ext uri="{BB962C8B-B14F-4D97-AF65-F5344CB8AC3E}">
        <p14:creationId xmlns:p14="http://schemas.microsoft.com/office/powerpoint/2010/main" xmlns="" val="2156469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What is Financial Aid?</a:t>
            </a:r>
            <a:endParaRPr lang="en-US" dirty="0"/>
          </a:p>
        </p:txBody>
      </p:sp>
      <p:sp>
        <p:nvSpPr>
          <p:cNvPr id="3" name="Content Placeholder 2"/>
          <p:cNvSpPr>
            <a:spLocks noGrp="1"/>
          </p:cNvSpPr>
          <p:nvPr>
            <p:ph idx="1"/>
          </p:nvPr>
        </p:nvSpPr>
        <p:spPr/>
        <p:txBody>
          <a:bodyPr/>
          <a:lstStyle/>
          <a:p>
            <a:r>
              <a:rPr lang="en-US" dirty="0" smtClean="0"/>
              <a:t>Financial aid helps pay the cost of attending college</a:t>
            </a:r>
          </a:p>
          <a:p>
            <a:r>
              <a:rPr lang="en-US" altLang="en-US" dirty="0" smtClean="0"/>
              <a:t>Financial aid may awarded based on</a:t>
            </a:r>
          </a:p>
          <a:p>
            <a:pPr lvl="1"/>
            <a:r>
              <a:rPr lang="en-US" altLang="en-US" dirty="0" smtClean="0"/>
              <a:t>Financial need (need-based)</a:t>
            </a:r>
          </a:p>
          <a:p>
            <a:pPr lvl="1"/>
            <a:r>
              <a:rPr lang="en-US" altLang="en-US" dirty="0" smtClean="0"/>
              <a:t>Other criteria, such as academic or athletic ability (merit-based)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FAFSA Question: Reporting Assets</a:t>
            </a:r>
            <a:endParaRPr lang="en-US" dirty="0"/>
          </a:p>
        </p:txBody>
      </p:sp>
      <p:sp>
        <p:nvSpPr>
          <p:cNvPr id="3" name="Content Placeholder 2"/>
          <p:cNvSpPr>
            <a:spLocks noGrp="1"/>
          </p:cNvSpPr>
          <p:nvPr>
            <p:ph idx="1"/>
          </p:nvPr>
        </p:nvSpPr>
        <p:spPr>
          <a:xfrm>
            <a:off x="457200" y="1311275"/>
            <a:ext cx="8229600" cy="3622675"/>
          </a:xfrm>
        </p:spPr>
        <p:txBody>
          <a:bodyPr>
            <a:normAutofit fontScale="92500" lnSpcReduction="20000"/>
          </a:bodyPr>
          <a:lstStyle/>
          <a:p>
            <a:r>
              <a:rPr lang="en-US" dirty="0"/>
              <a:t>A</a:t>
            </a:r>
            <a:r>
              <a:rPr lang="en-US" dirty="0" smtClean="0"/>
              <a:t>re UGMA/UTMA accounts, trust funds, savings bonds, or any other asset belonging to the student reported on FAFSA?</a:t>
            </a:r>
          </a:p>
          <a:p>
            <a:pPr lvl="1"/>
            <a:r>
              <a:rPr lang="en-US" dirty="0" smtClean="0"/>
              <a:t>Current market value of these student-owned assets must be reported in the student income/asset section</a:t>
            </a:r>
          </a:p>
          <a:p>
            <a:r>
              <a:rPr lang="en-US" dirty="0" smtClean="0"/>
              <a:t>How are 529 college savings plans treated?</a:t>
            </a:r>
          </a:p>
          <a:p>
            <a:pPr lvl="1"/>
            <a:r>
              <a:rPr lang="en-US" dirty="0" smtClean="0"/>
              <a:t>The value of 529 Plans, for all children, must be reported in the parent income/asset section</a:t>
            </a:r>
            <a:endParaRPr lang="en-US" dirty="0"/>
          </a:p>
        </p:txBody>
      </p:sp>
    </p:spTree>
    <p:extLst>
      <p:ext uri="{BB962C8B-B14F-4D97-AF65-F5344CB8AC3E}">
        <p14:creationId xmlns:p14="http://schemas.microsoft.com/office/powerpoint/2010/main" xmlns="" val="1158994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dirty="0" smtClean="0"/>
              <a:t>FAFSA: Federal Student Aid Programs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Pell Grant</a:t>
            </a:r>
          </a:p>
          <a:p>
            <a:r>
              <a:rPr lang="en-US" smtClean="0"/>
              <a:t>Supplemental Educational Opportunity Grant (FSEOG)</a:t>
            </a:r>
          </a:p>
          <a:p>
            <a:r>
              <a:rPr lang="en-US" smtClean="0"/>
              <a:t>Work-Study</a:t>
            </a:r>
          </a:p>
          <a:p>
            <a:r>
              <a:rPr lang="en-US" smtClean="0"/>
              <a:t>Perkins Loan</a:t>
            </a:r>
          </a:p>
          <a:p>
            <a:r>
              <a:rPr lang="en-US" smtClean="0"/>
              <a:t>Direct Stafford Loan</a:t>
            </a:r>
          </a:p>
          <a:p>
            <a:r>
              <a:rPr lang="en-US" smtClean="0"/>
              <a:t>Direct PLUS Loan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ea typeface="ＭＳ Ｐゴシック" pitchFamily="-101" charset="-128"/>
                <a:cs typeface="ＭＳ Ｐゴシック" pitchFamily="-101" charset="-128"/>
              </a:rPr>
              <a:t>Federal Pell Grant</a:t>
            </a:r>
          </a:p>
        </p:txBody>
      </p:sp>
      <p:sp>
        <p:nvSpPr>
          <p:cNvPr id="16387" name="Content Placeholder 2"/>
          <p:cNvSpPr>
            <a:spLocks noGrp="1"/>
          </p:cNvSpPr>
          <p:nvPr>
            <p:ph idx="1"/>
          </p:nvPr>
        </p:nvSpPr>
        <p:spPr/>
        <p:txBody>
          <a:bodyPr>
            <a:normAutofit/>
          </a:bodyPr>
          <a:lstStyle/>
          <a:p>
            <a:pPr eaLnBrk="1" hangingPunct="1"/>
            <a:r>
              <a:rPr lang="en-US" dirty="0">
                <a:ea typeface="ＭＳ Ｐゴシック" pitchFamily="-101" charset="-128"/>
                <a:cs typeface="ＭＳ Ｐゴシック" pitchFamily="-101" charset="-128"/>
              </a:rPr>
              <a:t>Need-based grant</a:t>
            </a:r>
          </a:p>
          <a:p>
            <a:pPr eaLnBrk="1" hangingPunct="1"/>
            <a:r>
              <a:rPr lang="en-US" dirty="0">
                <a:ea typeface="ＭＳ Ｐゴシック" pitchFamily="-101" charset="-128"/>
                <a:cs typeface="ＭＳ Ｐゴシック" pitchFamily="-101" charset="-128"/>
              </a:rPr>
              <a:t>Award amount based on COA, EFC and enrollment status</a:t>
            </a:r>
          </a:p>
          <a:p>
            <a:pPr eaLnBrk="1" hangingPunct="1"/>
            <a:r>
              <a:rPr lang="en-US" dirty="0">
                <a:ea typeface="ＭＳ Ｐゴシック" pitchFamily="-101" charset="-128"/>
                <a:cs typeface="ＭＳ Ｐゴシック" pitchFamily="-101" charset="-128"/>
              </a:rPr>
              <a:t>Must maintain good academic standing</a:t>
            </a:r>
            <a:endParaRPr lang="en-US" dirty="0" smtClean="0">
              <a:ea typeface="ＭＳ Ｐゴシック" pitchFamily="-101" charset="-128"/>
              <a:cs typeface="ＭＳ Ｐゴシック" pitchFamily="-101" charset="-128"/>
            </a:endParaRPr>
          </a:p>
          <a:p>
            <a:pPr eaLnBrk="1" hangingPunct="1"/>
            <a:r>
              <a:rPr lang="en-US" dirty="0" smtClean="0">
                <a:ea typeface="ＭＳ Ｐゴシック" pitchFamily="-101" charset="-128"/>
                <a:cs typeface="ＭＳ Ｐゴシック" pitchFamily="-101" charset="-128"/>
              </a:rPr>
              <a:t>Currently, up </a:t>
            </a:r>
            <a:r>
              <a:rPr lang="en-US" dirty="0">
                <a:ea typeface="ＭＳ Ｐゴシック" pitchFamily="-101" charset="-128"/>
                <a:cs typeface="ＭＳ Ｐゴシック" pitchFamily="-101" charset="-128"/>
              </a:rPr>
              <a:t>to $</a:t>
            </a:r>
            <a:r>
              <a:rPr lang="en-US" dirty="0" smtClean="0">
                <a:ea typeface="ＭＳ Ｐゴシック" pitchFamily="-101" charset="-128"/>
                <a:cs typeface="ＭＳ Ｐゴシック" pitchFamily="-101" charset="-128"/>
              </a:rPr>
              <a:t>5,815</a:t>
            </a:r>
            <a:endParaRPr lang="en-US" dirty="0">
              <a:ea typeface="ＭＳ Ｐゴシック" pitchFamily="-101" charset="-128"/>
              <a:cs typeface="ＭＳ Ｐゴシック" pitchFamily="-101" charset="-128"/>
            </a:endParaRPr>
          </a:p>
        </p:txBody>
      </p:sp>
    </p:spTree>
    <p:extLst>
      <p:ext uri="{BB962C8B-B14F-4D97-AF65-F5344CB8AC3E}">
        <p14:creationId xmlns:p14="http://schemas.microsoft.com/office/powerpoint/2010/main" xmlns="" val="3393435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123950"/>
            <a:ext cx="5334000" cy="3619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6" name="Title 1"/>
          <p:cNvSpPr>
            <a:spLocks noGrp="1"/>
          </p:cNvSpPr>
          <p:nvPr>
            <p:ph type="title"/>
          </p:nvPr>
        </p:nvSpPr>
        <p:spPr/>
        <p:txBody>
          <a:bodyPr/>
          <a:lstStyle/>
          <a:p>
            <a:r>
              <a:rPr lang="en-US" dirty="0" smtClean="0"/>
              <a:t>Applying for New York State Aid</a:t>
            </a:r>
            <a:endParaRPr lang="en-US" dirty="0"/>
          </a:p>
        </p:txBody>
      </p:sp>
      <p:cxnSp>
        <p:nvCxnSpPr>
          <p:cNvPr id="41988" name="AutoShape 5"/>
          <p:cNvCxnSpPr>
            <a:cxnSpLocks noChangeShapeType="1"/>
          </p:cNvCxnSpPr>
          <p:nvPr/>
        </p:nvCxnSpPr>
        <p:spPr bwMode="auto">
          <a:xfrm rot="-5400000">
            <a:off x="577986" y="2747111"/>
            <a:ext cx="709613" cy="650875"/>
          </a:xfrm>
          <a:prstGeom prst="bentConnector2">
            <a:avLst/>
          </a:prstGeom>
          <a:noFill/>
          <a:ln w="127000">
            <a:solidFill>
              <a:srgbClr val="FF9900"/>
            </a:solidFill>
            <a:miter lim="800000"/>
            <a:headEnd/>
            <a:tailEnd type="triangle" w="med" len="med"/>
          </a:ln>
        </p:spPr>
      </p:cxnSp>
    </p:spTree>
    <p:extLst>
      <p:ext uri="{BB962C8B-B14F-4D97-AF65-F5344CB8AC3E}">
        <p14:creationId xmlns:p14="http://schemas.microsoft.com/office/powerpoint/2010/main" xmlns="" val="94723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133600" y="1352550"/>
            <a:ext cx="4953000" cy="3240998"/>
          </a:xfrm>
          <a:prstGeom prst="rect">
            <a:avLst/>
          </a:prstGeom>
        </p:spPr>
      </p:pic>
      <p:sp>
        <p:nvSpPr>
          <p:cNvPr id="8" name="Title 7"/>
          <p:cNvSpPr>
            <a:spLocks noGrp="1"/>
          </p:cNvSpPr>
          <p:nvPr>
            <p:ph type="title"/>
          </p:nvPr>
        </p:nvSpPr>
        <p:spPr/>
        <p:txBody>
          <a:bodyPr>
            <a:normAutofit/>
          </a:bodyPr>
          <a:lstStyle/>
          <a:p>
            <a:r>
              <a:rPr lang="en-US" dirty="0" smtClean="0">
                <a:solidFill>
                  <a:srgbClr val="000000"/>
                </a:solidFill>
                <a:ea typeface="Arial" pitchFamily="-101" charset="0"/>
                <a:cs typeface="Arial" pitchFamily="-101" charset="0"/>
              </a:rPr>
              <a:t>Anytime TAP-on-the-Web Application</a:t>
            </a:r>
            <a:endParaRPr lang="en-US" dirty="0"/>
          </a:p>
        </p:txBody>
      </p:sp>
    </p:spTree>
    <p:extLst>
      <p:ext uri="{BB962C8B-B14F-4D97-AF65-F5344CB8AC3E}">
        <p14:creationId xmlns:p14="http://schemas.microsoft.com/office/powerpoint/2010/main" xmlns="" val="1456727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NYS Student Aid Programs: TAP</a:t>
            </a:r>
            <a:endParaRPr lang="en-US" dirty="0"/>
          </a:p>
        </p:txBody>
      </p:sp>
      <p:sp>
        <p:nvSpPr>
          <p:cNvPr id="23555" name="Content Placeholder 2"/>
          <p:cNvSpPr>
            <a:spLocks noGrp="1"/>
          </p:cNvSpPr>
          <p:nvPr>
            <p:ph idx="1"/>
          </p:nvPr>
        </p:nvSpPr>
        <p:spPr/>
        <p:txBody>
          <a:bodyPr/>
          <a:lstStyle/>
          <a:p>
            <a:r>
              <a:rPr lang="en-US" dirty="0" smtClean="0"/>
              <a:t>Tuition Assistance Program (TAP)</a:t>
            </a:r>
          </a:p>
          <a:p>
            <a:pPr lvl="1"/>
            <a:r>
              <a:rPr lang="en-US" dirty="0" smtClean="0"/>
              <a:t>Undergraduates </a:t>
            </a:r>
          </a:p>
          <a:p>
            <a:pPr lvl="1"/>
            <a:r>
              <a:rPr lang="en-US" dirty="0" smtClean="0"/>
              <a:t>Need-based, up to $5,165/year</a:t>
            </a:r>
          </a:p>
          <a:p>
            <a:pPr lvl="1"/>
            <a:r>
              <a:rPr lang="en-US" dirty="0" smtClean="0"/>
              <a:t>Full-time and part-time study in NYS</a:t>
            </a:r>
          </a:p>
          <a:p>
            <a:pPr lvl="1"/>
            <a:r>
              <a:rPr lang="en-US" dirty="0" smtClean="0"/>
              <a:t>Based on NYS Income Tax information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Other NYS Student Aid Programs</a:t>
            </a:r>
            <a:endParaRPr lang="en-US" dirty="0"/>
          </a:p>
        </p:txBody>
      </p:sp>
      <p:sp>
        <p:nvSpPr>
          <p:cNvPr id="3" name="Content Placeholder 2"/>
          <p:cNvSpPr>
            <a:spLocks noGrp="1"/>
          </p:cNvSpPr>
          <p:nvPr>
            <p:ph idx="1"/>
          </p:nvPr>
        </p:nvSpPr>
        <p:spPr/>
        <p:txBody>
          <a:bodyPr/>
          <a:lstStyle/>
          <a:p>
            <a:r>
              <a:rPr lang="en-US" dirty="0" smtClean="0"/>
              <a:t>New York Achievement &amp; Investment in Merit Scholarship (NY-AIMS)</a:t>
            </a:r>
          </a:p>
          <a:p>
            <a:r>
              <a:rPr lang="en-US" dirty="0" smtClean="0"/>
              <a:t>STEM Incentive Program</a:t>
            </a:r>
          </a:p>
          <a:p>
            <a:r>
              <a:rPr lang="en-US" dirty="0" smtClean="0"/>
              <a:t>Math &amp; Science Teaching Incentive Program</a:t>
            </a:r>
          </a:p>
          <a:p>
            <a:r>
              <a:rPr lang="en-US" dirty="0" smtClean="0"/>
              <a:t>More info at hesc.ny.gov</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NYS Achievement &amp; Investment in Merit Scholarship (NY-AIMS)</a:t>
            </a:r>
            <a:endParaRPr lang="en-US" dirty="0"/>
          </a:p>
        </p:txBody>
      </p:sp>
      <p:sp>
        <p:nvSpPr>
          <p:cNvPr id="25603" name="Content Placeholder 2"/>
          <p:cNvSpPr>
            <a:spLocks noGrp="1"/>
          </p:cNvSpPr>
          <p:nvPr>
            <p:ph idx="1"/>
          </p:nvPr>
        </p:nvSpPr>
        <p:spPr>
          <a:xfrm>
            <a:off x="457200" y="1200150"/>
            <a:ext cx="8686800" cy="3832225"/>
          </a:xfrm>
        </p:spPr>
        <p:txBody>
          <a:bodyPr>
            <a:normAutofit fontScale="92500"/>
          </a:bodyPr>
          <a:lstStyle/>
          <a:p>
            <a:r>
              <a:rPr lang="en-US" dirty="0" smtClean="0"/>
              <a:t>$500 annual award for study in NYS</a:t>
            </a:r>
          </a:p>
          <a:p>
            <a:r>
              <a:rPr lang="en-US" dirty="0"/>
              <a:t>Students must achieve two of the following criteria </a:t>
            </a:r>
            <a:endParaRPr lang="en-US" dirty="0" smtClean="0"/>
          </a:p>
          <a:p>
            <a:pPr lvl="1"/>
            <a:r>
              <a:rPr lang="en-US" dirty="0" smtClean="0"/>
              <a:t>graduate </a:t>
            </a:r>
            <a:r>
              <a:rPr lang="en-US" dirty="0"/>
              <a:t>with a GPA of 3.3 or </a:t>
            </a:r>
            <a:r>
              <a:rPr lang="en-US" dirty="0" smtClean="0"/>
              <a:t>above</a:t>
            </a:r>
          </a:p>
          <a:p>
            <a:pPr lvl="1"/>
            <a:r>
              <a:rPr lang="en-US" dirty="0" smtClean="0"/>
              <a:t>graduate </a:t>
            </a:r>
            <a:r>
              <a:rPr lang="en-US" dirty="0"/>
              <a:t>“with honors” on a NYS Regents </a:t>
            </a:r>
            <a:r>
              <a:rPr lang="en-US" dirty="0" smtClean="0"/>
              <a:t>diploma</a:t>
            </a:r>
          </a:p>
          <a:p>
            <a:pPr lvl="1"/>
            <a:r>
              <a:rPr lang="en-US" dirty="0" smtClean="0"/>
              <a:t>score 3 </a:t>
            </a:r>
            <a:r>
              <a:rPr lang="en-US" dirty="0"/>
              <a:t>or higher on two or more AP </a:t>
            </a:r>
            <a:r>
              <a:rPr lang="en-US" dirty="0" smtClean="0"/>
              <a:t>exams</a:t>
            </a:r>
          </a:p>
          <a:p>
            <a:pPr lvl="1"/>
            <a:r>
              <a:rPr lang="en-US" dirty="0" smtClean="0"/>
              <a:t>graduate </a:t>
            </a:r>
            <a:r>
              <a:rPr lang="en-US" dirty="0"/>
              <a:t>in top 15% of high school </a:t>
            </a:r>
            <a:r>
              <a:rPr lang="en-US" dirty="0" smtClean="0"/>
              <a:t>class</a:t>
            </a:r>
          </a:p>
          <a:p>
            <a:pPr marL="342900" lvl="1" indent="-342900">
              <a:buFont typeface="Arial" panose="020B0604020202020204" pitchFamily="34" charset="0"/>
              <a:buChar char="•"/>
            </a:pPr>
            <a:r>
              <a:rPr lang="en-US" dirty="0" smtClean="0"/>
              <a:t>Apply at hesc.ny.gov in May senior year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NYS STEM Incentive Program</a:t>
            </a:r>
            <a:endParaRPr lang="en-US" dirty="0"/>
          </a:p>
        </p:txBody>
      </p:sp>
      <p:sp>
        <p:nvSpPr>
          <p:cNvPr id="25603" name="Content Placeholder 2"/>
          <p:cNvSpPr>
            <a:spLocks noGrp="1"/>
          </p:cNvSpPr>
          <p:nvPr>
            <p:ph idx="1"/>
          </p:nvPr>
        </p:nvSpPr>
        <p:spPr/>
        <p:txBody>
          <a:bodyPr>
            <a:normAutofit fontScale="85000" lnSpcReduction="10000"/>
          </a:bodyPr>
          <a:lstStyle/>
          <a:p>
            <a:r>
              <a:rPr lang="en-US" dirty="0" smtClean="0"/>
              <a:t>Provides full </a:t>
            </a:r>
            <a:r>
              <a:rPr lang="en-US" dirty="0"/>
              <a:t>t</a:t>
            </a:r>
            <a:r>
              <a:rPr lang="en-US" dirty="0" smtClean="0"/>
              <a:t>uition scholarship for students attending SUNY or CUNY colleges</a:t>
            </a:r>
          </a:p>
          <a:p>
            <a:pPr lvl="1"/>
            <a:r>
              <a:rPr lang="en-US" dirty="0" smtClean="0"/>
              <a:t>For undergrad programs leading to degree in Science, Technology, Engineering or Mathematics</a:t>
            </a:r>
          </a:p>
          <a:p>
            <a:r>
              <a:rPr lang="en-US" dirty="0"/>
              <a:t>Student must be ranked in top 10% of </a:t>
            </a:r>
            <a:r>
              <a:rPr lang="en-US" dirty="0" smtClean="0"/>
              <a:t>high school senior class to qualify</a:t>
            </a:r>
          </a:p>
          <a:p>
            <a:r>
              <a:rPr lang="en-US" dirty="0"/>
              <a:t>M</a:t>
            </a:r>
            <a:r>
              <a:rPr lang="en-US" dirty="0" smtClean="0"/>
              <a:t>ust execute a service agreement with NYS</a:t>
            </a:r>
          </a:p>
          <a:p>
            <a:r>
              <a:rPr lang="en-US" dirty="0" smtClean="0"/>
              <a:t>Apply at hesc.ny.gov in January of senior year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641131" y="361950"/>
            <a:ext cx="7848600" cy="838200"/>
          </a:xfrm>
          <a:prstGeom prst="rect">
            <a:avLst/>
          </a:prstGeom>
          <a:noFill/>
          <a:ln w="9525">
            <a:noFill/>
            <a:miter lim="800000"/>
            <a:headEnd/>
            <a:tailEnd/>
          </a:ln>
        </p:spPr>
        <p:txBody>
          <a:bodyPr anchor="ctr">
            <a:prstTxWarp prst="textNoShape">
              <a:avLst/>
            </a:prstTxWarp>
          </a:bodyPr>
          <a:lstStyle/>
          <a:p>
            <a:r>
              <a:rPr lang="en-US" sz="3200" b="1" dirty="0" smtClean="0">
                <a:solidFill>
                  <a:srgbClr val="000000"/>
                </a:solidFill>
                <a:ea typeface="Arial" pitchFamily="-101" charset="0"/>
                <a:cs typeface="Arial" pitchFamily="-101" charset="0"/>
              </a:rPr>
              <a:t>Apply for New York State Scholarships, Other Programs: HESC.ny.gov</a:t>
            </a:r>
            <a:endParaRPr lang="en-US" sz="3200" b="1" dirty="0">
              <a:solidFill>
                <a:srgbClr val="000000"/>
              </a:solidFill>
              <a:ea typeface="Arial" pitchFamily="-101" charset="0"/>
              <a:cs typeface="Arial" pitchFamily="-101" charset="0"/>
            </a:endParaRPr>
          </a:p>
        </p:txBody>
      </p:sp>
      <p:pic>
        <p:nvPicPr>
          <p:cNvPr id="4" name="Picture 3"/>
          <p:cNvPicPr>
            <a:picLocks noChangeAspect="1"/>
          </p:cNvPicPr>
          <p:nvPr/>
        </p:nvPicPr>
        <p:blipFill>
          <a:blip r:embed="rId3" cstate="print"/>
          <a:stretch>
            <a:fillRect/>
          </a:stretch>
        </p:blipFill>
        <p:spPr>
          <a:xfrm>
            <a:off x="1752601" y="1390342"/>
            <a:ext cx="4876800" cy="3208679"/>
          </a:xfrm>
          <a:prstGeom prst="rect">
            <a:avLst/>
          </a:prstGeom>
        </p:spPr>
      </p:pic>
    </p:spTree>
    <p:extLst>
      <p:ext uri="{BB962C8B-B14F-4D97-AF65-F5344CB8AC3E}">
        <p14:creationId xmlns:p14="http://schemas.microsoft.com/office/powerpoint/2010/main" xmlns="" val="365804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Different Types of Aid</a:t>
            </a:r>
            <a:endParaRPr lang="en-US" altLang="en-US" dirty="0" smtClean="0"/>
          </a:p>
        </p:txBody>
      </p:sp>
      <p:sp>
        <p:nvSpPr>
          <p:cNvPr id="3" name="Content Placeholder 2"/>
          <p:cNvSpPr>
            <a:spLocks noGrp="1"/>
          </p:cNvSpPr>
          <p:nvPr>
            <p:ph idx="1"/>
          </p:nvPr>
        </p:nvSpPr>
        <p:spPr/>
        <p:txBody>
          <a:bodyPr/>
          <a:lstStyle/>
          <a:p>
            <a:r>
              <a:rPr lang="en-US" altLang="en-US" smtClean="0"/>
              <a:t>Scholarships </a:t>
            </a:r>
          </a:p>
          <a:p>
            <a:r>
              <a:rPr lang="en-US" altLang="en-US" smtClean="0"/>
              <a:t>Grants</a:t>
            </a:r>
          </a:p>
          <a:p>
            <a:r>
              <a:rPr lang="en-US" altLang="en-US" smtClean="0"/>
              <a:t>Work Study</a:t>
            </a:r>
          </a:p>
          <a:p>
            <a:r>
              <a:rPr lang="en-US" altLang="en-US" smtClean="0"/>
              <a:t>Loans</a:t>
            </a:r>
          </a:p>
          <a:p>
            <a:endParaRPr lang="en-US" dirty="0"/>
          </a:p>
        </p:txBody>
      </p:sp>
      <p:sp>
        <p:nvSpPr>
          <p:cNvPr id="2" name="Right Brace 1"/>
          <p:cNvSpPr/>
          <p:nvPr/>
        </p:nvSpPr>
        <p:spPr>
          <a:xfrm>
            <a:off x="3352800" y="1533843"/>
            <a:ext cx="762000" cy="458391"/>
          </a:xfrm>
          <a:prstGeom prst="rightBrace">
            <a:avLst>
              <a:gd name="adj1" fmla="val 14352"/>
              <a:gd name="adj2" fmla="val 50000"/>
            </a:avLst>
          </a:prstGeom>
          <a:ln w="508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 name="TextBox 3"/>
          <p:cNvSpPr txBox="1"/>
          <p:nvPr/>
        </p:nvSpPr>
        <p:spPr>
          <a:xfrm>
            <a:off x="4150627" y="1439872"/>
            <a:ext cx="3429000" cy="553998"/>
          </a:xfrm>
          <a:prstGeom prst="rect">
            <a:avLst/>
          </a:prstGeom>
          <a:noFill/>
        </p:spPr>
        <p:txBody>
          <a:bodyPr wrap="square">
            <a:spAutoFit/>
          </a:bodyPr>
          <a:lstStyle/>
          <a:p>
            <a:pPr>
              <a:defRPr/>
            </a:pPr>
            <a:r>
              <a:rPr lang="en-US" sz="3000" i="1" kern="0" dirty="0">
                <a:solidFill>
                  <a:srgbClr val="FF0000"/>
                </a:solidFill>
                <a:latin typeface="Arial" panose="020B0604020202020204" pitchFamily="34" charset="0"/>
                <a:cs typeface="Arial" panose="020B0604020202020204" pitchFamily="34" charset="0"/>
              </a:rPr>
              <a:t>Free Money</a:t>
            </a:r>
            <a:endParaRPr lang="en-US" sz="3000" i="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3909516" y="2627352"/>
            <a:ext cx="3124200" cy="553998"/>
          </a:xfrm>
          <a:prstGeom prst="rect">
            <a:avLst/>
          </a:prstGeom>
          <a:noFill/>
        </p:spPr>
        <p:txBody>
          <a:bodyPr wrap="square">
            <a:spAutoFit/>
          </a:bodyPr>
          <a:lstStyle/>
          <a:p>
            <a:pPr>
              <a:defRPr/>
            </a:pPr>
            <a:r>
              <a:rPr lang="en-US" sz="3000" i="1" kern="0" dirty="0" smtClean="0">
                <a:solidFill>
                  <a:srgbClr val="FF0000"/>
                </a:solidFill>
                <a:latin typeface="Arial" panose="020B0604020202020204" pitchFamily="34" charset="0"/>
                <a:cs typeface="Arial" panose="020B0604020202020204" pitchFamily="34" charset="0"/>
              </a:rPr>
              <a:t>  Self-help </a:t>
            </a:r>
            <a:r>
              <a:rPr lang="en-US" sz="3000" i="1" kern="0" dirty="0">
                <a:solidFill>
                  <a:srgbClr val="FF0000"/>
                </a:solidFill>
                <a:latin typeface="Arial" panose="020B0604020202020204" pitchFamily="34" charset="0"/>
                <a:cs typeface="Arial" panose="020B0604020202020204" pitchFamily="34" charset="0"/>
              </a:rPr>
              <a:t>aid</a:t>
            </a:r>
            <a:endParaRPr lang="en-US" sz="3000" i="1" dirty="0">
              <a:solidFill>
                <a:srgbClr val="FF0000"/>
              </a:solidFill>
              <a:latin typeface="Arial" panose="020B0604020202020204" pitchFamily="34" charset="0"/>
              <a:cs typeface="Arial" panose="020B0604020202020204" pitchFamily="34" charset="0"/>
            </a:endParaRPr>
          </a:p>
        </p:txBody>
      </p:sp>
      <p:sp>
        <p:nvSpPr>
          <p:cNvPr id="8" name="Right Brace 7"/>
          <p:cNvSpPr/>
          <p:nvPr/>
        </p:nvSpPr>
        <p:spPr>
          <a:xfrm>
            <a:off x="3410804" y="2721323"/>
            <a:ext cx="683525" cy="458391"/>
          </a:xfrm>
          <a:prstGeom prst="rightBrace">
            <a:avLst>
              <a:gd name="adj1" fmla="val 14352"/>
              <a:gd name="adj2" fmla="val 50000"/>
            </a:avLst>
          </a:prstGeom>
          <a:ln w="508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xmlns="" val="3639159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Institutional Aid</a:t>
            </a:r>
            <a:endParaRPr lang="en-US" dirty="0"/>
          </a:p>
        </p:txBody>
      </p:sp>
      <p:sp>
        <p:nvSpPr>
          <p:cNvPr id="3" name="Content Placeholder 2"/>
          <p:cNvSpPr>
            <a:spLocks noGrp="1"/>
          </p:cNvSpPr>
          <p:nvPr>
            <p:ph idx="1"/>
          </p:nvPr>
        </p:nvSpPr>
        <p:spPr/>
        <p:txBody>
          <a:bodyPr/>
          <a:lstStyle/>
          <a:p>
            <a:r>
              <a:rPr lang="en-US" dirty="0" smtClean="0"/>
              <a:t>Depends on funding at each college</a:t>
            </a:r>
          </a:p>
          <a:p>
            <a:r>
              <a:rPr lang="en-US" dirty="0" smtClean="0"/>
              <a:t>College determines eligibility criteria for need-based and non-need-based programs</a:t>
            </a:r>
          </a:p>
          <a:p>
            <a:r>
              <a:rPr lang="en-US" dirty="0" smtClean="0"/>
              <a:t>Academic, athletic, and other talent-based scholarships and grants</a:t>
            </a:r>
          </a:p>
          <a:p>
            <a:r>
              <a:rPr lang="en-US" dirty="0" smtClean="0"/>
              <a:t>May require an additional application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latin typeface="Arial" pitchFamily="-101" charset="0"/>
                <a:ea typeface="ＭＳ Ｐゴシック" pitchFamily="-101" charset="-128"/>
                <a:cs typeface="ＭＳ Ｐゴシック" pitchFamily="-101" charset="-128"/>
              </a:rPr>
              <a:t>Applying for Institutional Aid</a:t>
            </a:r>
          </a:p>
        </p:txBody>
      </p:sp>
      <p:sp>
        <p:nvSpPr>
          <p:cNvPr id="74755" name="Content Placeholder 2"/>
          <p:cNvSpPr>
            <a:spLocks noGrp="1"/>
          </p:cNvSpPr>
          <p:nvPr>
            <p:ph idx="1"/>
          </p:nvPr>
        </p:nvSpPr>
        <p:spPr/>
        <p:txBody>
          <a:bodyPr>
            <a:normAutofit/>
          </a:bodyPr>
          <a:lstStyle/>
          <a:p>
            <a:pPr eaLnBrk="1" hangingPunct="1"/>
            <a:r>
              <a:rPr lang="en-US" sz="2600" dirty="0">
                <a:latin typeface="Arial" pitchFamily="-101" charset="0"/>
                <a:ea typeface="ＭＳ Ｐゴシック" pitchFamily="-101" charset="-128"/>
                <a:cs typeface="ＭＳ Ｐゴシック" pitchFamily="-101" charset="-128"/>
              </a:rPr>
              <a:t>Depends </a:t>
            </a:r>
            <a:r>
              <a:rPr lang="en-US" sz="2600" dirty="0" smtClean="0">
                <a:latin typeface="Arial" pitchFamily="-101" charset="0"/>
                <a:ea typeface="ＭＳ Ｐゴシック" pitchFamily="-101" charset="-128"/>
                <a:cs typeface="ＭＳ Ｐゴシック" pitchFamily="-101" charset="-128"/>
              </a:rPr>
              <a:t>on the college’s requirements</a:t>
            </a:r>
          </a:p>
          <a:p>
            <a:pPr lvl="1" eaLnBrk="1" hangingPunct="1"/>
            <a:r>
              <a:rPr lang="en-US" sz="2200" dirty="0" smtClean="0">
                <a:latin typeface="Arial" pitchFamily="-101" charset="0"/>
                <a:ea typeface="ＭＳ Ｐゴシック" pitchFamily="-101" charset="-128"/>
              </a:rPr>
              <a:t>Admissions application for merit-based awards</a:t>
            </a:r>
          </a:p>
          <a:p>
            <a:pPr lvl="1" eaLnBrk="1" hangingPunct="1"/>
            <a:r>
              <a:rPr lang="en-US" sz="2200" dirty="0" smtClean="0">
                <a:latin typeface="Arial" pitchFamily="-101" charset="0"/>
                <a:ea typeface="ＭＳ Ｐゴシック" pitchFamily="-101" charset="-128"/>
              </a:rPr>
              <a:t>FAFSA for need-based institutional aid</a:t>
            </a:r>
          </a:p>
          <a:p>
            <a:pPr eaLnBrk="1" hangingPunct="1"/>
            <a:r>
              <a:rPr lang="en-US" sz="2600" dirty="0" smtClean="0">
                <a:latin typeface="Arial" pitchFamily="-101" charset="0"/>
                <a:ea typeface="ＭＳ Ｐゴシック" pitchFamily="-101" charset="-128"/>
                <a:cs typeface="ＭＳ Ｐゴシック" pitchFamily="-101" charset="-128"/>
              </a:rPr>
              <a:t>Does the college </a:t>
            </a:r>
            <a:r>
              <a:rPr lang="en-US" sz="2600" dirty="0">
                <a:latin typeface="Arial" pitchFamily="-101" charset="0"/>
                <a:ea typeface="ＭＳ Ｐゴシック" pitchFamily="-101" charset="-128"/>
                <a:cs typeface="ＭＳ Ｐゴシック" pitchFamily="-101" charset="-128"/>
              </a:rPr>
              <a:t>require</a:t>
            </a:r>
            <a:r>
              <a:rPr lang="en-US" sz="2600" dirty="0" smtClean="0">
                <a:latin typeface="Arial" pitchFamily="-101" charset="0"/>
                <a:ea typeface="ＭＳ Ｐゴシック" pitchFamily="-101" charset="-128"/>
                <a:cs typeface="ＭＳ Ｐゴシック" pitchFamily="-101" charset="-128"/>
              </a:rPr>
              <a:t> the CSS Profile?</a:t>
            </a:r>
          </a:p>
          <a:p>
            <a:pPr lvl="1" eaLnBrk="1" hangingPunct="1"/>
            <a:r>
              <a:rPr lang="en-US" sz="2200" dirty="0" smtClean="0">
                <a:latin typeface="Arial" pitchFamily="-101" charset="0"/>
                <a:ea typeface="ＭＳ Ｐゴシック" pitchFamily="-101" charset="-128"/>
              </a:rPr>
              <a:t>More detailed financial aid application available at The College Board</a:t>
            </a:r>
          </a:p>
          <a:p>
            <a:pPr lvl="1" eaLnBrk="1" hangingPunct="1"/>
            <a:r>
              <a:rPr lang="en-US" sz="2200" dirty="0" smtClean="0">
                <a:latin typeface="Arial" pitchFamily="-101" charset="0"/>
                <a:ea typeface="ＭＳ Ｐゴシック" pitchFamily="-101" charset="-128"/>
              </a:rPr>
              <a:t>Available starting October 1</a:t>
            </a:r>
            <a:r>
              <a:rPr lang="en-US" sz="2200" baseline="30000" dirty="0" smtClean="0">
                <a:latin typeface="Arial" pitchFamily="-101" charset="0"/>
                <a:ea typeface="ＭＳ Ｐゴシック" pitchFamily="-101" charset="-128"/>
              </a:rPr>
              <a:t>st</a:t>
            </a:r>
            <a:endParaRPr lang="en-US" sz="2200" dirty="0" smtClean="0">
              <a:latin typeface="Arial" pitchFamily="-101" charset="0"/>
              <a:ea typeface="ＭＳ Ｐゴシック" pitchFamily="-101" charset="-128"/>
            </a:endParaRPr>
          </a:p>
          <a:p>
            <a:pPr lvl="1" eaLnBrk="1" hangingPunct="1"/>
            <a:r>
              <a:rPr lang="en-US" sz="2200" dirty="0">
                <a:latin typeface="Arial" pitchFamily="-101" charset="0"/>
                <a:ea typeface="ＭＳ Ｐゴシック" pitchFamily="-101" charset="-128"/>
              </a:rPr>
              <a:t>R</a:t>
            </a:r>
            <a:r>
              <a:rPr lang="en-US" sz="2200" dirty="0" smtClean="0">
                <a:latin typeface="Arial" pitchFamily="-101" charset="0"/>
                <a:ea typeface="ＭＳ Ｐゴシック" pitchFamily="-101" charset="-128"/>
              </a:rPr>
              <a:t>equires a fee but fee waivers may be available</a:t>
            </a:r>
          </a:p>
        </p:txBody>
      </p:sp>
    </p:spTree>
    <p:extLst>
      <p:ext uri="{BB962C8B-B14F-4D97-AF65-F5344CB8AC3E}">
        <p14:creationId xmlns:p14="http://schemas.microsoft.com/office/powerpoint/2010/main" xmlns="" val="2548357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a:bodyPr>
          <a:lstStyle/>
          <a:p>
            <a:r>
              <a:rPr lang="en-US" dirty="0" smtClean="0">
                <a:latin typeface="Arial" pitchFamily="-101" charset="0"/>
                <a:ea typeface="ＭＳ Ｐゴシック" pitchFamily="-101" charset="-128"/>
              </a:rPr>
              <a:t>Apply for CSS Profile: Collegeboard.org</a:t>
            </a:r>
          </a:p>
        </p:txBody>
      </p:sp>
      <p:pic>
        <p:nvPicPr>
          <p:cNvPr id="78851" name="Picture 3"/>
          <p:cNvPicPr>
            <a:picLocks noChangeAspect="1"/>
          </p:cNvPicPr>
          <p:nvPr/>
        </p:nvPicPr>
        <p:blipFill>
          <a:blip r:embed="rId2" cstate="print"/>
          <a:srcRect/>
          <a:stretch>
            <a:fillRect/>
          </a:stretch>
        </p:blipFill>
        <p:spPr bwMode="auto">
          <a:xfrm>
            <a:off x="1871663" y="1047750"/>
            <a:ext cx="5138737" cy="3505200"/>
          </a:xfrm>
          <a:prstGeom prst="rect">
            <a:avLst/>
          </a:prstGeom>
          <a:noFill/>
          <a:ln w="9525">
            <a:noFill/>
            <a:miter lim="800000"/>
            <a:headEnd/>
            <a:tailEnd/>
          </a:ln>
        </p:spPr>
      </p:pic>
    </p:spTree>
    <p:extLst>
      <p:ext uri="{BB962C8B-B14F-4D97-AF65-F5344CB8AC3E}">
        <p14:creationId xmlns:p14="http://schemas.microsoft.com/office/powerpoint/2010/main" xmlns="" val="3418935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ea typeface="ＭＳ Ｐゴシック" pitchFamily="-101" charset="-128"/>
                <a:cs typeface="ＭＳ Ｐゴシック" pitchFamily="-101" charset="-128"/>
              </a:rPr>
              <a:t>Research</a:t>
            </a:r>
            <a:r>
              <a:rPr lang="en-US" dirty="0" smtClean="0">
                <a:ea typeface="ＭＳ Ｐゴシック" pitchFamily="-101" charset="-128"/>
                <a:cs typeface="ＭＳ Ｐゴシック" pitchFamily="-101" charset="-128"/>
              </a:rPr>
              <a:t> College Financial Aid Websites</a:t>
            </a:r>
            <a:endParaRPr lang="en-US" dirty="0">
              <a:ea typeface="ＭＳ Ｐゴシック" pitchFamily="-101" charset="-128"/>
              <a:cs typeface="ＭＳ Ｐゴシック" pitchFamily="-101" charset="-128"/>
            </a:endParaRPr>
          </a:p>
        </p:txBody>
      </p:sp>
      <p:pic>
        <p:nvPicPr>
          <p:cNvPr id="5" name="Picture 4"/>
          <p:cNvPicPr>
            <a:picLocks noChangeAspect="1"/>
          </p:cNvPicPr>
          <p:nvPr/>
        </p:nvPicPr>
        <p:blipFill>
          <a:blip r:embed="rId3" cstate="print"/>
          <a:stretch>
            <a:fillRect/>
          </a:stretch>
        </p:blipFill>
        <p:spPr>
          <a:xfrm>
            <a:off x="381000" y="1276349"/>
            <a:ext cx="2975487" cy="2335193"/>
          </a:xfrm>
          <a:prstGeom prst="rect">
            <a:avLst/>
          </a:prstGeom>
        </p:spPr>
      </p:pic>
      <p:pic>
        <p:nvPicPr>
          <p:cNvPr id="8" name="Picture 7"/>
          <p:cNvPicPr>
            <a:picLocks noChangeAspect="1"/>
          </p:cNvPicPr>
          <p:nvPr/>
        </p:nvPicPr>
        <p:blipFill>
          <a:blip r:embed="rId4" cstate="print"/>
          <a:stretch>
            <a:fillRect/>
          </a:stretch>
        </p:blipFill>
        <p:spPr>
          <a:xfrm>
            <a:off x="990600" y="2495550"/>
            <a:ext cx="3352800" cy="2116455"/>
          </a:xfrm>
          <a:prstGeom prst="rect">
            <a:avLst/>
          </a:prstGeom>
        </p:spPr>
      </p:pic>
      <p:pic>
        <p:nvPicPr>
          <p:cNvPr id="7" name="Picture 6"/>
          <p:cNvPicPr>
            <a:picLocks noChangeAspect="1"/>
          </p:cNvPicPr>
          <p:nvPr/>
        </p:nvPicPr>
        <p:blipFill>
          <a:blip r:embed="rId5" cstate="print"/>
          <a:stretch>
            <a:fillRect/>
          </a:stretch>
        </p:blipFill>
        <p:spPr>
          <a:xfrm>
            <a:off x="3505200" y="1962150"/>
            <a:ext cx="3017831" cy="2406234"/>
          </a:xfrm>
          <a:prstGeom prst="rect">
            <a:avLst/>
          </a:prstGeom>
        </p:spPr>
      </p:pic>
      <p:pic>
        <p:nvPicPr>
          <p:cNvPr id="6" name="Picture 5"/>
          <p:cNvPicPr>
            <a:picLocks noChangeAspect="1"/>
          </p:cNvPicPr>
          <p:nvPr/>
        </p:nvPicPr>
        <p:blipFill>
          <a:blip r:embed="rId6" cstate="print"/>
          <a:stretch>
            <a:fillRect/>
          </a:stretch>
        </p:blipFill>
        <p:spPr>
          <a:xfrm>
            <a:off x="5029200" y="1123950"/>
            <a:ext cx="3453831" cy="2787650"/>
          </a:xfrm>
          <a:prstGeom prst="rect">
            <a:avLst/>
          </a:prstGeom>
        </p:spPr>
      </p:pic>
    </p:spTree>
    <p:extLst>
      <p:ext uri="{BB962C8B-B14F-4D97-AF65-F5344CB8AC3E}">
        <p14:creationId xmlns:p14="http://schemas.microsoft.com/office/powerpoint/2010/main" xmlns="" val="848392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Use Net Price Calculators</a:t>
            </a:r>
            <a:endParaRPr lang="en-US" dirty="0"/>
          </a:p>
        </p:txBody>
      </p:sp>
      <p:pic>
        <p:nvPicPr>
          <p:cNvPr id="4" name="Picture 4"/>
          <p:cNvPicPr>
            <a:picLocks noChangeAspect="1"/>
          </p:cNvPicPr>
          <p:nvPr/>
        </p:nvPicPr>
        <p:blipFill>
          <a:blip r:embed="rId3" cstate="print"/>
          <a:srcRect/>
          <a:stretch>
            <a:fillRect/>
          </a:stretch>
        </p:blipFill>
        <p:spPr bwMode="auto">
          <a:xfrm>
            <a:off x="304800" y="1200150"/>
            <a:ext cx="3117556" cy="2200275"/>
          </a:xfrm>
          <a:prstGeom prst="rect">
            <a:avLst/>
          </a:prstGeom>
          <a:noFill/>
          <a:ln w="9525">
            <a:solidFill>
              <a:schemeClr val="tx1"/>
            </a:solidFill>
            <a:miter lim="800000"/>
            <a:headEnd/>
            <a:tailEnd/>
          </a:ln>
        </p:spPr>
      </p:pic>
      <p:pic>
        <p:nvPicPr>
          <p:cNvPr id="5" name="Picture 3"/>
          <p:cNvPicPr>
            <a:picLocks noChangeAspect="1"/>
          </p:cNvPicPr>
          <p:nvPr/>
        </p:nvPicPr>
        <p:blipFill>
          <a:blip r:embed="rId4" cstate="print"/>
          <a:srcRect/>
          <a:stretch>
            <a:fillRect/>
          </a:stretch>
        </p:blipFill>
        <p:spPr bwMode="auto">
          <a:xfrm>
            <a:off x="2438400" y="2190750"/>
            <a:ext cx="3285658" cy="2257425"/>
          </a:xfrm>
          <a:prstGeom prst="rect">
            <a:avLst/>
          </a:prstGeom>
          <a:noFill/>
          <a:ln w="9525">
            <a:solidFill>
              <a:schemeClr val="tx1"/>
            </a:solidFill>
            <a:miter lim="800000"/>
            <a:headEnd/>
            <a:tailEnd/>
          </a:ln>
        </p:spPr>
      </p:pic>
      <p:pic>
        <p:nvPicPr>
          <p:cNvPr id="6" name="Picture 5"/>
          <p:cNvPicPr>
            <a:picLocks noChangeAspect="1"/>
          </p:cNvPicPr>
          <p:nvPr/>
        </p:nvPicPr>
        <p:blipFill>
          <a:blip r:embed="rId5" cstate="print"/>
          <a:stretch>
            <a:fillRect/>
          </a:stretch>
        </p:blipFill>
        <p:spPr>
          <a:xfrm>
            <a:off x="4800600" y="1123950"/>
            <a:ext cx="2661857" cy="1981200"/>
          </a:xfrm>
          <a:prstGeom prst="rect">
            <a:avLst/>
          </a:prstGeom>
          <a:ln>
            <a:solidFill>
              <a:schemeClr val="tx1"/>
            </a:solidFill>
          </a:ln>
        </p:spPr>
      </p:pic>
      <p:pic>
        <p:nvPicPr>
          <p:cNvPr id="7" name="Picture 6"/>
          <p:cNvPicPr>
            <a:picLocks noChangeAspect="1"/>
          </p:cNvPicPr>
          <p:nvPr/>
        </p:nvPicPr>
        <p:blipFill>
          <a:blip r:embed="rId6" cstate="print"/>
          <a:stretch>
            <a:fillRect/>
          </a:stretch>
        </p:blipFill>
        <p:spPr>
          <a:xfrm>
            <a:off x="6781800" y="1885950"/>
            <a:ext cx="1993581" cy="22161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title"/>
          </p:nvPr>
        </p:nvSpPr>
        <p:spPr/>
        <p:txBody>
          <a:bodyPr>
            <a:normAutofit fontScale="90000"/>
          </a:bodyPr>
          <a:lstStyle/>
          <a:p>
            <a:r>
              <a:rPr lang="en-US" dirty="0" smtClean="0"/>
              <a:t>Other Financial Aid Opportunities: Private Scholarships</a:t>
            </a:r>
            <a:endParaRPr lang="en-US" dirty="0"/>
          </a:p>
        </p:txBody>
      </p:sp>
      <p:sp>
        <p:nvSpPr>
          <p:cNvPr id="86019" name="Rectangle 7"/>
          <p:cNvSpPr>
            <a:spLocks noGrp="1" noChangeArrowheads="1"/>
          </p:cNvSpPr>
          <p:nvPr>
            <p:ph type="body" idx="1"/>
          </p:nvPr>
        </p:nvSpPr>
        <p:spPr/>
        <p:txBody>
          <a:bodyPr>
            <a:normAutofit fontScale="92500" lnSpcReduction="20000"/>
          </a:bodyPr>
          <a:lstStyle/>
          <a:p>
            <a:r>
              <a:rPr lang="en-US" dirty="0" smtClean="0"/>
              <a:t>Online scholarship search websites</a:t>
            </a:r>
          </a:p>
          <a:p>
            <a:pPr lvl="1"/>
            <a:r>
              <a:rPr lang="en-US" dirty="0" err="1" smtClean="0"/>
              <a:t>Fastweb.com</a:t>
            </a:r>
            <a:endParaRPr lang="en-US" dirty="0" smtClean="0"/>
          </a:p>
          <a:p>
            <a:pPr lvl="1"/>
            <a:r>
              <a:rPr lang="en-US" dirty="0" err="1" smtClean="0"/>
              <a:t>Collegeboard.org</a:t>
            </a:r>
            <a:endParaRPr lang="en-US" dirty="0" smtClean="0"/>
          </a:p>
          <a:p>
            <a:pPr lvl="1"/>
            <a:r>
              <a:rPr lang="en-US" dirty="0" err="1" smtClean="0"/>
              <a:t>Scholarships.com</a:t>
            </a:r>
            <a:endParaRPr lang="en-US" dirty="0" smtClean="0"/>
          </a:p>
          <a:p>
            <a:r>
              <a:rPr lang="en-US" dirty="0" smtClean="0"/>
              <a:t>Check local library, employer or union</a:t>
            </a:r>
          </a:p>
          <a:p>
            <a:r>
              <a:rPr lang="en-US" dirty="0" smtClean="0"/>
              <a:t>Avoid scholarship scams</a:t>
            </a:r>
          </a:p>
          <a:p>
            <a:pPr lvl="1"/>
            <a:r>
              <a:rPr lang="en-US" dirty="0" smtClean="0"/>
              <a:t>Unnecessary fees, ID theft</a:t>
            </a:r>
          </a:p>
          <a:p>
            <a:pPr lvl="1"/>
            <a:r>
              <a:rPr lang="en-US" dirty="0" err="1" smtClean="0"/>
              <a:t>www.studentaid.ed.gov</a:t>
            </a:r>
            <a:r>
              <a:rPr lang="en-US" dirty="0" smtClean="0"/>
              <a:t>/types/scams</a:t>
            </a:r>
          </a:p>
          <a:p>
            <a:pPr lvl="1"/>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 Tips</a:t>
            </a:r>
            <a:endParaRPr lang="en-US" dirty="0"/>
          </a:p>
        </p:txBody>
      </p:sp>
      <p:sp>
        <p:nvSpPr>
          <p:cNvPr id="3" name="Content Placeholder 2"/>
          <p:cNvSpPr>
            <a:spLocks noGrp="1"/>
          </p:cNvSpPr>
          <p:nvPr>
            <p:ph idx="1"/>
          </p:nvPr>
        </p:nvSpPr>
        <p:spPr>
          <a:xfrm>
            <a:off x="457200" y="1311275"/>
            <a:ext cx="8229600" cy="3622675"/>
          </a:xfrm>
        </p:spPr>
        <p:txBody>
          <a:bodyPr>
            <a:normAutofit fontScale="92500" lnSpcReduction="10000"/>
          </a:bodyPr>
          <a:lstStyle/>
          <a:p>
            <a:r>
              <a:rPr lang="en-US" dirty="0" smtClean="0"/>
              <a:t>Apply early!</a:t>
            </a:r>
          </a:p>
          <a:p>
            <a:r>
              <a:rPr lang="en-US" dirty="0" smtClean="0"/>
              <a:t>Update the FAFSA school list to make sure all of your colleges are listed</a:t>
            </a:r>
          </a:p>
          <a:p>
            <a:r>
              <a:rPr lang="en-US" dirty="0" smtClean="0"/>
              <a:t>Respond quickly to all verification, document requests</a:t>
            </a:r>
          </a:p>
          <a:p>
            <a:r>
              <a:rPr lang="en-US" dirty="0" smtClean="0"/>
              <a:t>Financial aid offices are the best places to get questions answered</a:t>
            </a:r>
          </a:p>
          <a:p>
            <a:r>
              <a:rPr lang="en-US" dirty="0" smtClean="0"/>
              <a:t>May 1</a:t>
            </a:r>
            <a:r>
              <a:rPr lang="en-US" baseline="30000" dirty="0" smtClean="0"/>
              <a:t>st</a:t>
            </a:r>
            <a:r>
              <a:rPr lang="en-US" dirty="0" smtClean="0"/>
              <a:t> is national college decision day</a:t>
            </a:r>
            <a:endParaRPr lang="en-US" dirty="0"/>
          </a:p>
        </p:txBody>
      </p:sp>
    </p:spTree>
    <p:extLst>
      <p:ext uri="{BB962C8B-B14F-4D97-AF65-F5344CB8AC3E}">
        <p14:creationId xmlns:p14="http://schemas.microsoft.com/office/powerpoint/2010/main" xmlns="" val="705063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idx="1"/>
          </p:nvPr>
        </p:nvSpPr>
        <p:spPr/>
        <p:txBody>
          <a:bodyPr>
            <a:normAutofit fontScale="70000" lnSpcReduction="20000"/>
          </a:bodyPr>
          <a:lstStyle/>
          <a:p>
            <a:pPr algn="ctr" eaLnBrk="1" hangingPunct="1">
              <a:lnSpc>
                <a:spcPct val="80000"/>
              </a:lnSpc>
            </a:pPr>
            <a:endParaRPr lang="en-US" sz="4400" dirty="0" smtClean="0">
              <a:latin typeface="Arial" pitchFamily="-101" charset="0"/>
              <a:ea typeface="ＭＳ Ｐゴシック" pitchFamily="-101" charset="-128"/>
              <a:cs typeface="ＭＳ Ｐゴシック" pitchFamily="-101" charset="-128"/>
            </a:endParaRPr>
          </a:p>
          <a:p>
            <a:pPr algn="ctr">
              <a:lnSpc>
                <a:spcPct val="80000"/>
              </a:lnSpc>
              <a:buNone/>
            </a:pPr>
            <a:r>
              <a:rPr lang="en-US" sz="5760" dirty="0" smtClean="0">
                <a:ea typeface="Tahoma" panose="020B0604030504040204" pitchFamily="34" charset="0"/>
              </a:rPr>
              <a:t>Questions?</a:t>
            </a:r>
          </a:p>
          <a:p>
            <a:pPr algn="ctr" eaLnBrk="1" hangingPunct="1">
              <a:lnSpc>
                <a:spcPct val="80000"/>
              </a:lnSpc>
              <a:buFont typeface="Zapf Dingbats" pitchFamily="-101" charset="2"/>
              <a:buNone/>
            </a:pPr>
            <a:endParaRPr lang="en-US" sz="3800" dirty="0" smtClean="0">
              <a:ea typeface="Tahoma" panose="020B0604030504040204" pitchFamily="34" charset="0"/>
            </a:endParaRPr>
          </a:p>
          <a:p>
            <a:pPr algn="ctr" eaLnBrk="1" hangingPunct="1">
              <a:lnSpc>
                <a:spcPct val="80000"/>
              </a:lnSpc>
              <a:buFont typeface="Zapf Dingbats" pitchFamily="-101" charset="2"/>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80000"/>
              </a:lnSpc>
              <a:buFont typeface="Zapf Dingbats" pitchFamily="-101" charset="2"/>
              <a:buNone/>
            </a:pPr>
            <a:r>
              <a:rPr lang="en-US" dirty="0" smtClean="0">
                <a:latin typeface="Tahoma" panose="020B0604030504040204" pitchFamily="34" charset="0"/>
                <a:ea typeface="Tahoma" panose="020B0604030504040204" pitchFamily="34" charset="0"/>
                <a:cs typeface="Tahoma" panose="020B0604030504040204" pitchFamily="34" charset="0"/>
              </a:rPr>
              <a:t>NYS Higher Education Services Corporation</a:t>
            </a:r>
          </a:p>
          <a:p>
            <a:pPr algn="ctr" eaLnBrk="1" hangingPunct="1">
              <a:lnSpc>
                <a:spcPct val="80000"/>
              </a:lnSpc>
              <a:buFont typeface="Zapf Dingbats" pitchFamily="-101" charset="2"/>
              <a:buNone/>
            </a:pPr>
            <a:r>
              <a:rPr lang="en-US" dirty="0" smtClean="0">
                <a:latin typeface="Tahoma" panose="020B0604030504040204" pitchFamily="34" charset="0"/>
                <a:ea typeface="Tahoma" panose="020B0604030504040204" pitchFamily="34" charset="0"/>
                <a:cs typeface="Tahoma" panose="020B0604030504040204" pitchFamily="34" charset="0"/>
              </a:rPr>
              <a:t>99 Washington Avenue</a:t>
            </a:r>
          </a:p>
          <a:p>
            <a:pPr algn="ctr" eaLnBrk="1" hangingPunct="1">
              <a:lnSpc>
                <a:spcPct val="80000"/>
              </a:lnSpc>
              <a:buFont typeface="Zapf Dingbats" pitchFamily="-101" charset="2"/>
              <a:buNone/>
            </a:pPr>
            <a:r>
              <a:rPr lang="en-US" dirty="0" smtClean="0">
                <a:latin typeface="Tahoma" panose="020B0604030504040204" pitchFamily="34" charset="0"/>
                <a:ea typeface="Tahoma" panose="020B0604030504040204" pitchFamily="34" charset="0"/>
                <a:cs typeface="Tahoma" panose="020B0604030504040204" pitchFamily="34" charset="0"/>
              </a:rPr>
              <a:t>Albany, NY 12255</a:t>
            </a:r>
          </a:p>
          <a:p>
            <a:pPr algn="ctr" eaLnBrk="1" hangingPunct="1">
              <a:lnSpc>
                <a:spcPct val="80000"/>
              </a:lnSpc>
              <a:buFont typeface="Zapf Dingbats" pitchFamily="-101" charset="2"/>
              <a:buNone/>
            </a:pPr>
            <a:r>
              <a:rPr lang="en-US" dirty="0" smtClean="0">
                <a:latin typeface="Tahoma" panose="020B0604030504040204" pitchFamily="34" charset="0"/>
                <a:ea typeface="Tahoma" panose="020B0604030504040204" pitchFamily="34" charset="0"/>
                <a:cs typeface="Tahoma" panose="020B0604030504040204" pitchFamily="34" charset="0"/>
              </a:rPr>
              <a:t>www.hesc.ny.gov</a:t>
            </a:r>
          </a:p>
          <a:p>
            <a:pPr algn="ctr" eaLnBrk="1" hangingPunct="1">
              <a:lnSpc>
                <a:spcPct val="80000"/>
              </a:lnSpc>
              <a:buFont typeface="Zapf Dingbats" pitchFamily="-101" charset="2"/>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80000"/>
              </a:lnSpc>
              <a:buFont typeface="Zapf Dingbats" pitchFamily="-101" charset="2"/>
              <a:buNone/>
            </a:pPr>
            <a:r>
              <a:rPr lang="en-US" dirty="0" smtClean="0">
                <a:latin typeface="Tahoma" panose="020B0604030504040204" pitchFamily="34" charset="0"/>
                <a:ea typeface="Tahoma" panose="020B0604030504040204" pitchFamily="34" charset="0"/>
                <a:cs typeface="Tahoma" panose="020B0604030504040204" pitchFamily="34" charset="0"/>
              </a:rPr>
              <a:t>1-888-NYSHESC (1-888-697-4372) </a:t>
            </a:r>
          </a:p>
          <a:p>
            <a:pPr algn="ctr" eaLnBrk="1" hangingPunct="1">
              <a:lnSpc>
                <a:spcPct val="80000"/>
              </a:lnSpc>
              <a:buFont typeface="Zapf Dingbats" pitchFamily="-101" charset="2"/>
              <a:buNone/>
            </a:pPr>
            <a:r>
              <a:rPr lang="en-US" sz="3200" dirty="0" smtClean="0">
                <a:latin typeface="Arial" pitchFamily="-101" charset="0"/>
                <a:ea typeface="ＭＳ Ｐゴシック" pitchFamily="-101" charset="-128"/>
                <a:cs typeface="ＭＳ Ｐゴシック" pitchFamily="-101" charset="-128"/>
              </a:rPr>
              <a:t>		</a:t>
            </a:r>
            <a:endParaRPr lang="en-US" sz="3200" dirty="0">
              <a:latin typeface="Arial" pitchFamily="-101" charset="0"/>
              <a:ea typeface="ＭＳ Ｐゴシック" pitchFamily="-101" charset="-128"/>
              <a:cs typeface="ＭＳ Ｐゴシック" pitchFamily="-101"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Sources of Financial Aid</a:t>
            </a:r>
            <a:endParaRPr lang="en-US" dirty="0"/>
          </a:p>
        </p:txBody>
      </p:sp>
      <p:sp>
        <p:nvSpPr>
          <p:cNvPr id="7171" name="Content Placeholder 2"/>
          <p:cNvSpPr>
            <a:spLocks noGrp="1"/>
          </p:cNvSpPr>
          <p:nvPr>
            <p:ph idx="1"/>
          </p:nvPr>
        </p:nvSpPr>
        <p:spPr/>
        <p:txBody>
          <a:bodyPr>
            <a:normAutofit fontScale="92500" lnSpcReduction="10000"/>
          </a:bodyPr>
          <a:lstStyle/>
          <a:p>
            <a:r>
              <a:rPr lang="en-US" dirty="0" smtClean="0"/>
              <a:t>Federal government</a:t>
            </a:r>
          </a:p>
          <a:p>
            <a:r>
              <a:rPr lang="en-US" dirty="0" smtClean="0"/>
              <a:t>New York State</a:t>
            </a:r>
          </a:p>
          <a:p>
            <a:r>
              <a:rPr lang="en-US" dirty="0" smtClean="0"/>
              <a:t>Colleges – Institutional aid</a:t>
            </a:r>
          </a:p>
          <a:p>
            <a:r>
              <a:rPr lang="en-US" dirty="0" smtClean="0"/>
              <a:t>Other sources</a:t>
            </a:r>
          </a:p>
          <a:p>
            <a:pPr lvl="1"/>
            <a:r>
              <a:rPr lang="en-US" dirty="0" smtClean="0"/>
              <a:t>Businesses</a:t>
            </a:r>
          </a:p>
          <a:p>
            <a:pPr lvl="1"/>
            <a:r>
              <a:rPr lang="en-US" dirty="0" smtClean="0"/>
              <a:t>Foundations</a:t>
            </a:r>
          </a:p>
          <a:p>
            <a:pPr lvl="1"/>
            <a:r>
              <a:rPr lang="en-US" dirty="0" smtClean="0"/>
              <a:t>Clubs/Organizations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How Financial Need is Determined</a:t>
            </a:r>
            <a:endParaRPr lang="en-US" dirty="0"/>
          </a:p>
        </p:txBody>
      </p:sp>
      <p:sp>
        <p:nvSpPr>
          <p:cNvPr id="3" name="Rectangle 5"/>
          <p:cNvSpPr txBox="1">
            <a:spLocks noChangeArrowheads="1"/>
          </p:cNvSpPr>
          <p:nvPr/>
        </p:nvSpPr>
        <p:spPr bwMode="auto">
          <a:xfrm>
            <a:off x="990600" y="1504950"/>
            <a:ext cx="7848600" cy="28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prstTxWarp prst="textNoShape">
              <a:avLst/>
            </a:prstTxWarp>
          </a:bodyPr>
          <a:lstStyle/>
          <a:p>
            <a:pPr marL="457200" indent="-457200" eaLnBrk="1" hangingPunct="1">
              <a:spcBef>
                <a:spcPct val="100000"/>
              </a:spcBef>
              <a:buClr>
                <a:schemeClr val="folHlink"/>
              </a:buClr>
              <a:buFont typeface="Wingdings" pitchFamily="-101" charset="2"/>
              <a:buNone/>
            </a:pPr>
            <a:r>
              <a:rPr lang="en-US" sz="3200" dirty="0">
                <a:latin typeface="Tahoma" pitchFamily="-101" charset="0"/>
              </a:rPr>
              <a:t>	</a:t>
            </a:r>
            <a:r>
              <a:rPr lang="en-US" sz="3000" dirty="0">
                <a:latin typeface="Arial"/>
                <a:cs typeface="Arial"/>
              </a:rPr>
              <a:t>Cost of Attendance (COA)</a:t>
            </a:r>
          </a:p>
          <a:p>
            <a:pPr marL="457200" indent="-457200" eaLnBrk="1" hangingPunct="1">
              <a:spcBef>
                <a:spcPct val="100000"/>
              </a:spcBef>
              <a:buClr>
                <a:schemeClr val="folHlink"/>
              </a:buClr>
              <a:buFont typeface="Wingdings" pitchFamily="-101" charset="2"/>
              <a:buNone/>
            </a:pPr>
            <a:r>
              <a:rPr lang="en-US" sz="3000" dirty="0">
                <a:latin typeface="Arial"/>
                <a:cs typeface="Arial"/>
              </a:rPr>
              <a:t>– 	Expected Family Contribution (EFC)</a:t>
            </a:r>
          </a:p>
          <a:p>
            <a:pPr marL="457200" indent="-457200" eaLnBrk="1" hangingPunct="1">
              <a:spcBef>
                <a:spcPct val="100000"/>
              </a:spcBef>
              <a:buClr>
                <a:schemeClr val="folHlink"/>
              </a:buClr>
              <a:buFont typeface="Wingdings" pitchFamily="-101" charset="2"/>
              <a:buNone/>
            </a:pPr>
            <a:r>
              <a:rPr lang="en-US" sz="3000" dirty="0">
                <a:latin typeface="Arial"/>
                <a:cs typeface="Arial"/>
              </a:rPr>
              <a:t>= 	Financial Need</a:t>
            </a:r>
          </a:p>
        </p:txBody>
      </p:sp>
      <p:sp>
        <p:nvSpPr>
          <p:cNvPr id="10244" name="Line 6"/>
          <p:cNvSpPr>
            <a:spLocks noChangeShapeType="1"/>
          </p:cNvSpPr>
          <p:nvPr/>
        </p:nvSpPr>
        <p:spPr bwMode="auto">
          <a:xfrm>
            <a:off x="1371600" y="3105150"/>
            <a:ext cx="6400800" cy="0"/>
          </a:xfrm>
          <a:prstGeom prst="line">
            <a:avLst/>
          </a:prstGeom>
          <a:noFill/>
          <a:ln w="5715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Cost of Attendance (COA)</a:t>
            </a:r>
            <a:endParaRPr lang="en-US" dirty="0"/>
          </a:p>
        </p:txBody>
      </p:sp>
      <p:sp>
        <p:nvSpPr>
          <p:cNvPr id="10" name="Content Placeholder 9"/>
          <p:cNvSpPr>
            <a:spLocks noGrp="1"/>
          </p:cNvSpPr>
          <p:nvPr>
            <p:ph idx="1"/>
          </p:nvPr>
        </p:nvSpPr>
        <p:spPr/>
        <p:txBody>
          <a:bodyPr/>
          <a:lstStyle/>
          <a:p>
            <a:pPr lvl="1"/>
            <a:r>
              <a:rPr lang="en-US" dirty="0" smtClean="0"/>
              <a:t>Tuition and fees</a:t>
            </a:r>
          </a:p>
          <a:p>
            <a:pPr lvl="1"/>
            <a:r>
              <a:rPr lang="en-US" dirty="0" smtClean="0"/>
              <a:t>Room and board</a:t>
            </a:r>
          </a:p>
          <a:p>
            <a:pPr lvl="1"/>
            <a:r>
              <a:rPr lang="en-US" dirty="0" smtClean="0"/>
              <a:t>Books and supplies</a:t>
            </a:r>
          </a:p>
          <a:p>
            <a:pPr lvl="1"/>
            <a:r>
              <a:rPr lang="en-US" dirty="0" smtClean="0"/>
              <a:t>Transportation</a:t>
            </a:r>
          </a:p>
          <a:p>
            <a:pPr lvl="1"/>
            <a:r>
              <a:rPr lang="en-US" dirty="0" smtClean="0"/>
              <a:t>Miscellaneous expenses</a:t>
            </a:r>
          </a:p>
          <a:p>
            <a:endParaRPr lang="en-US" dirty="0"/>
          </a:p>
        </p:txBody>
      </p:sp>
      <p:sp>
        <p:nvSpPr>
          <p:cNvPr id="11268" name="Rectangle 6"/>
          <p:cNvSpPr>
            <a:spLocks noChangeArrowheads="1"/>
          </p:cNvSpPr>
          <p:nvPr/>
        </p:nvSpPr>
        <p:spPr bwMode="auto">
          <a:xfrm>
            <a:off x="533400" y="1428750"/>
            <a:ext cx="6019800" cy="2571750"/>
          </a:xfrm>
          <a:prstGeom prst="rect">
            <a:avLst/>
          </a:prstGeom>
          <a:noFill/>
          <a:ln w="9525">
            <a:noFill/>
            <a:miter lim="800000"/>
            <a:headEnd/>
            <a:tailEnd/>
          </a:ln>
        </p:spPr>
        <p:txBody>
          <a:bodyPr>
            <a:prstTxWarp prst="textNoShape">
              <a:avLst/>
            </a:prstTxWarp>
          </a:bodyPr>
          <a:lstStyle/>
          <a:p>
            <a:pPr marL="0" lvl="1">
              <a:buSzPct val="80000"/>
              <a:buFont typeface="Wingdings" panose="05000000000000000000" pitchFamily="2" charset="2"/>
              <a:buChar char="«"/>
            </a:pPr>
            <a:endParaRPr lang="en-US" sz="3000" dirty="0">
              <a:latin typeface="Arial"/>
              <a:cs typeface="Arial"/>
            </a:endParaRPr>
          </a:p>
        </p:txBody>
      </p:sp>
      <p:sp>
        <p:nvSpPr>
          <p:cNvPr id="5" name="TextBox 4"/>
          <p:cNvSpPr txBox="1"/>
          <p:nvPr/>
        </p:nvSpPr>
        <p:spPr>
          <a:xfrm>
            <a:off x="457200" y="4552950"/>
            <a:ext cx="5715000" cy="369332"/>
          </a:xfrm>
          <a:prstGeom prst="rect">
            <a:avLst/>
          </a:prstGeom>
          <a:solidFill>
            <a:srgbClr val="003399"/>
          </a:solidFill>
        </p:spPr>
        <p:txBody>
          <a:bodyPr>
            <a:prstTxWarp prst="textNoShape">
              <a:avLst/>
            </a:prstTxWarp>
            <a:spAutoFit/>
          </a:bodyPr>
          <a:lstStyle/>
          <a:p>
            <a:pPr algn="ctr"/>
            <a:r>
              <a:rPr lang="en-US" b="1" dirty="0">
                <a:solidFill>
                  <a:schemeClr val="bg1"/>
                </a:solidFill>
                <a:latin typeface="Tahoma" pitchFamily="-101" charset="0"/>
                <a:ea typeface="Tahoma" pitchFamily="-101" charset="0"/>
                <a:cs typeface="Tahoma" pitchFamily="-101" charset="0"/>
              </a:rPr>
              <a:t>COA – EFC = Financial Need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Examples of Need Determination</a:t>
            </a:r>
            <a:endParaRPr lang="en-US" dirty="0"/>
          </a:p>
        </p:txBody>
      </p:sp>
      <p:graphicFrame>
        <p:nvGraphicFramePr>
          <p:cNvPr id="3" name="Table 2"/>
          <p:cNvGraphicFramePr>
            <a:graphicFrameLocks noGrp="1"/>
          </p:cNvGraphicFramePr>
          <p:nvPr/>
        </p:nvGraphicFramePr>
        <p:xfrm>
          <a:off x="533400" y="1513285"/>
          <a:ext cx="8001000" cy="2952750"/>
        </p:xfrm>
        <a:graphic>
          <a:graphicData uri="http://schemas.openxmlformats.org/drawingml/2006/table">
            <a:tbl>
              <a:tblPr/>
              <a:tblGrid>
                <a:gridCol w="2343150"/>
                <a:gridCol w="1885950"/>
                <a:gridCol w="1885950"/>
                <a:gridCol w="1885950"/>
              </a:tblGrid>
              <a:tr h="8732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sz="2400" b="0" i="0" u="none" strike="noStrike" cap="none" normalizeH="0" baseline="0" dirty="0">
                        <a:ln>
                          <a:noFill/>
                        </a:ln>
                        <a:solidFill>
                          <a:srgbClr val="FFCC00"/>
                        </a:solidFill>
                        <a:effectLst>
                          <a:outerShdw blurRad="38100" dist="38100" dir="2700000" algn="tl">
                            <a:srgbClr val="DDDDDD"/>
                          </a:outerShdw>
                        </a:effectLst>
                        <a:latin typeface="Arial"/>
                        <a:ea typeface="ＭＳ Ｐゴシック" charset="-128"/>
                        <a:cs typeface="Arial"/>
                      </a:endParaRPr>
                    </a:p>
                  </a:txBody>
                  <a:tcPr marT="34272" marB="342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Arial"/>
                          <a:ea typeface="ＭＳ Ｐゴシック" charset="-128"/>
                          <a:cs typeface="Arial"/>
                        </a:rPr>
                        <a:t>College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Arial"/>
                          <a:ea typeface="ＭＳ Ｐゴシック" charset="-128"/>
                          <a:cs typeface="Arial"/>
                        </a:rPr>
                        <a:t>A</a:t>
                      </a:r>
                    </a:p>
                  </a:txBody>
                  <a:tcPr marT="34272" marB="342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Arial"/>
                          <a:ea typeface="ＭＳ Ｐゴシック" charset="-128"/>
                          <a:cs typeface="Arial"/>
                        </a:rPr>
                        <a:t>College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a:ln>
                            <a:noFill/>
                          </a:ln>
                          <a:solidFill>
                            <a:schemeClr val="tx1"/>
                          </a:solidFill>
                          <a:effectLst>
                            <a:outerShdw blurRad="38100" dist="38100" dir="2700000" algn="tl">
                              <a:srgbClr val="DDDDDD"/>
                            </a:outerShdw>
                          </a:effectLst>
                          <a:latin typeface="Arial"/>
                          <a:ea typeface="ＭＳ Ｐゴシック" charset="-128"/>
                          <a:cs typeface="Arial"/>
                        </a:rPr>
                        <a:t>B</a:t>
                      </a:r>
                    </a:p>
                  </a:txBody>
                  <a:tcPr marT="34272" marB="342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tx1"/>
                          </a:solidFill>
                          <a:effectLst>
                            <a:outerShdw blurRad="38100" dist="38100" dir="2700000" algn="tl">
                              <a:srgbClr val="DDDDDD"/>
                            </a:outerShdw>
                          </a:effectLst>
                          <a:latin typeface="Arial"/>
                          <a:ea typeface="ＭＳ Ｐゴシック" charset="-128"/>
                          <a:cs typeface="Arial"/>
                        </a:rPr>
                        <a:t>College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tx1"/>
                          </a:solidFill>
                          <a:effectLst>
                            <a:outerShdw blurRad="38100" dist="38100" dir="2700000" algn="tl">
                              <a:srgbClr val="DDDDDD"/>
                            </a:outerShdw>
                          </a:effectLst>
                          <a:latin typeface="Arial"/>
                          <a:ea typeface="ＭＳ Ｐゴシック" charset="-128"/>
                          <a:cs typeface="Arial"/>
                        </a:rPr>
                        <a:t>C</a:t>
                      </a:r>
                    </a:p>
                  </a:txBody>
                  <a:tcPr marT="34272" marB="342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smtClean="0">
                          <a:ln>
                            <a:noFill/>
                          </a:ln>
                          <a:solidFill>
                            <a:schemeClr val="tx1"/>
                          </a:solidFill>
                          <a:effectLst>
                            <a:outerShdw blurRad="38100" dist="38100" dir="2700000" algn="tl">
                              <a:srgbClr val="DDDDDD"/>
                            </a:outerShdw>
                          </a:effectLst>
                          <a:latin typeface="Arial"/>
                          <a:ea typeface="ＭＳ Ｐゴシック" charset="-128"/>
                          <a:cs typeface="Arial"/>
                        </a:rPr>
                        <a:t>   COA</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a:ea typeface="ＭＳ Ｐゴシック" charset="-128"/>
                        <a:cs typeface="Arial"/>
                      </a:endParaRPr>
                    </a:p>
                  </a:txBody>
                  <a:tcPr marT="34272" marB="342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tx1"/>
                          </a:solidFill>
                          <a:effectLst>
                            <a:outerShdw blurRad="38100" dist="38100" dir="2700000" algn="tl">
                              <a:srgbClr val="DDDDDD"/>
                            </a:outerShdw>
                          </a:effectLst>
                          <a:latin typeface="Arial"/>
                          <a:ea typeface="ＭＳ Ｐゴシック" charset="-128"/>
                          <a:cs typeface="Arial"/>
                        </a:rPr>
                        <a:t>$ </a:t>
                      </a:r>
                      <a:r>
                        <a:rPr kumimoji="0" lang="en-US" sz="2400" b="0" i="0" u="none" strike="noStrike" cap="none" normalizeH="0" baseline="0" dirty="0" smtClean="0">
                          <a:ln>
                            <a:noFill/>
                          </a:ln>
                          <a:solidFill>
                            <a:schemeClr val="tx1"/>
                          </a:solidFill>
                          <a:effectLst>
                            <a:outerShdw blurRad="38100" dist="38100" dir="2700000" algn="tl">
                              <a:srgbClr val="DDDDDD"/>
                            </a:outerShdw>
                          </a:effectLst>
                          <a:latin typeface="Arial"/>
                          <a:ea typeface="ＭＳ Ｐゴシック" charset="-128"/>
                          <a:cs typeface="Arial"/>
                        </a:rPr>
                        <a:t>15,000</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a:ea typeface="ＭＳ Ｐゴシック" charset="-128"/>
                        <a:cs typeface="Arial"/>
                      </a:endParaRPr>
                    </a:p>
                  </a:txBody>
                  <a:tcPr marT="34272" marB="342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tx1"/>
                          </a:solidFill>
                          <a:effectLst>
                            <a:outerShdw blurRad="38100" dist="38100" dir="2700000" algn="tl">
                              <a:srgbClr val="DDDDDD"/>
                            </a:outerShdw>
                          </a:effectLst>
                          <a:latin typeface="Arial"/>
                          <a:ea typeface="ＭＳ Ｐゴシック" charset="-128"/>
                          <a:cs typeface="Arial"/>
                        </a:rPr>
                        <a:t>$30,000</a:t>
                      </a:r>
                    </a:p>
                  </a:txBody>
                  <a:tcPr marT="34272" marB="342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rgbClr val="000000"/>
                          </a:solidFill>
                          <a:effectLst>
                            <a:outerShdw blurRad="38100" dist="38100" dir="2700000" algn="tl">
                              <a:srgbClr val="DDDDDD"/>
                            </a:outerShdw>
                          </a:effectLst>
                          <a:latin typeface="Arial"/>
                          <a:ea typeface="ＭＳ Ｐゴシック" charset="-128"/>
                          <a:cs typeface="Arial"/>
                        </a:rPr>
                        <a:t>$60,000</a:t>
                      </a:r>
                    </a:p>
                  </a:txBody>
                  <a:tcPr marT="34272" marB="342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smtClean="0">
                          <a:ln>
                            <a:noFill/>
                          </a:ln>
                          <a:solidFill>
                            <a:schemeClr val="tx1"/>
                          </a:solidFill>
                          <a:effectLst>
                            <a:outerShdw blurRad="38100" dist="38100" dir="2700000" algn="tl">
                              <a:srgbClr val="DDDDDD"/>
                            </a:outerShdw>
                          </a:effectLst>
                          <a:latin typeface="Arial"/>
                          <a:ea typeface="ＭＳ Ｐゴシック" charset="-128"/>
                          <a:cs typeface="Arial"/>
                        </a:rPr>
                        <a:t>-  EFC</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a:ea typeface="ＭＳ Ｐゴシック" charset="-128"/>
                        <a:cs typeface="Arial"/>
                      </a:endParaRPr>
                    </a:p>
                  </a:txBody>
                  <a:tcPr marT="34272" marB="342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folHlink"/>
                          </a:solidFill>
                          <a:effectLst>
                            <a:outerShdw blurRad="38100" dist="38100" dir="2700000" algn="tl">
                              <a:srgbClr val="DDDDDD"/>
                            </a:outerShdw>
                          </a:effectLst>
                          <a:latin typeface="Arial"/>
                          <a:ea typeface="ＭＳ Ｐゴシック" charset="-128"/>
                          <a:cs typeface="Arial"/>
                        </a:rPr>
                        <a:t>   </a:t>
                      </a:r>
                      <a:r>
                        <a:rPr kumimoji="0" lang="en-US" sz="2400" b="0" i="0" u="none" strike="noStrike" cap="none" normalizeH="0" baseline="0" dirty="0">
                          <a:ln>
                            <a:noFill/>
                          </a:ln>
                          <a:solidFill>
                            <a:srgbClr val="FF0000"/>
                          </a:solidFill>
                          <a:effectLst>
                            <a:outerShdw blurRad="38100" dist="38100" dir="2700000" algn="tl">
                              <a:srgbClr val="DDDDDD"/>
                            </a:outerShdw>
                          </a:effectLst>
                          <a:latin typeface="Arial"/>
                          <a:ea typeface="ＭＳ Ｐゴシック" charset="-128"/>
                          <a:cs typeface="Arial"/>
                        </a:rPr>
                        <a:t>5,000</a:t>
                      </a:r>
                    </a:p>
                  </a:txBody>
                  <a:tcPr marT="34272" marB="342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folHlink"/>
                          </a:solidFill>
                          <a:effectLst>
                            <a:outerShdw blurRad="38100" dist="38100" dir="2700000" algn="tl">
                              <a:srgbClr val="DDDDDD"/>
                            </a:outerShdw>
                          </a:effectLst>
                          <a:latin typeface="Arial"/>
                          <a:ea typeface="ＭＳ Ｐゴシック" charset="-128"/>
                          <a:cs typeface="Arial"/>
                        </a:rPr>
                        <a:t>   </a:t>
                      </a:r>
                      <a:r>
                        <a:rPr kumimoji="0" lang="en-US" sz="2400" b="0" i="0" u="none" strike="noStrike" cap="none" normalizeH="0" baseline="0" dirty="0">
                          <a:ln>
                            <a:noFill/>
                          </a:ln>
                          <a:solidFill>
                            <a:srgbClr val="FF0000"/>
                          </a:solidFill>
                          <a:effectLst>
                            <a:outerShdw blurRad="38100" dist="38100" dir="2700000" algn="tl">
                              <a:srgbClr val="DDDDDD"/>
                            </a:outerShdw>
                          </a:effectLst>
                          <a:latin typeface="Arial"/>
                          <a:ea typeface="ＭＳ Ｐゴシック" charset="-128"/>
                          <a:cs typeface="Arial"/>
                        </a:rPr>
                        <a:t>5,000</a:t>
                      </a:r>
                    </a:p>
                  </a:txBody>
                  <a:tcPr marT="34272" marB="342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chemeClr val="folHlink"/>
                          </a:solidFill>
                          <a:effectLst>
                            <a:outerShdw blurRad="38100" dist="38100" dir="2700000" algn="tl">
                              <a:srgbClr val="DDDDDD"/>
                            </a:outerShdw>
                          </a:effectLst>
                          <a:latin typeface="Arial"/>
                          <a:ea typeface="ＭＳ Ｐゴシック" charset="-128"/>
                          <a:cs typeface="Arial"/>
                        </a:rPr>
                        <a:t>   </a:t>
                      </a:r>
                      <a:r>
                        <a:rPr kumimoji="0" lang="en-US" sz="2400" b="0" i="0" u="none" strike="noStrike" cap="none" normalizeH="0" baseline="0" dirty="0">
                          <a:ln>
                            <a:noFill/>
                          </a:ln>
                          <a:solidFill>
                            <a:srgbClr val="FF0000"/>
                          </a:solidFill>
                          <a:effectLst>
                            <a:outerShdw blurRad="38100" dist="38100" dir="2700000" algn="tl">
                              <a:srgbClr val="DDDDDD"/>
                            </a:outerShdw>
                          </a:effectLst>
                          <a:latin typeface="Arial"/>
                          <a:ea typeface="ＭＳ Ｐゴシック" charset="-128"/>
                          <a:cs typeface="Arial"/>
                        </a:rPr>
                        <a:t>5,000</a:t>
                      </a:r>
                    </a:p>
                  </a:txBody>
                  <a:tcPr marT="34272" marB="342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5608">
                <a:tc>
                  <a:txBody>
                    <a:bodyPr/>
                    <a:lstStyle/>
                    <a:p>
                      <a:pPr marL="457200" marR="0" lvl="0" indent="-45720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smtClean="0">
                          <a:ln>
                            <a:noFill/>
                          </a:ln>
                          <a:solidFill>
                            <a:schemeClr val="tx1"/>
                          </a:solidFill>
                          <a:effectLst>
                            <a:outerShdw blurRad="38100" dist="38100" dir="2700000" algn="tl">
                              <a:srgbClr val="DDDDDD"/>
                            </a:outerShdw>
                          </a:effectLst>
                          <a:latin typeface="Arial"/>
                          <a:ea typeface="ＭＳ Ｐゴシック" charset="-128"/>
                          <a:cs typeface="Arial"/>
                        </a:rPr>
                        <a:t>= Financial          Need</a:t>
                      </a:r>
                      <a:endParaRPr kumimoji="0" lang="en-US" sz="2400" b="0" i="0" u="none" strike="noStrike" cap="none" normalizeH="0" baseline="0" dirty="0">
                        <a:ln>
                          <a:noFill/>
                        </a:ln>
                        <a:solidFill>
                          <a:schemeClr val="tx1"/>
                        </a:solidFill>
                        <a:effectLst>
                          <a:outerShdw blurRad="38100" dist="38100" dir="2700000" algn="tl">
                            <a:srgbClr val="DDDDDD"/>
                          </a:outerShdw>
                        </a:effectLst>
                        <a:latin typeface="Arial"/>
                        <a:ea typeface="ＭＳ Ｐゴシック" charset="-128"/>
                        <a:cs typeface="Arial"/>
                      </a:endParaRPr>
                    </a:p>
                  </a:txBody>
                  <a:tcPr marT="34272" marB="342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sz="900" b="0" i="0" u="none" strike="noStrike" cap="none" normalizeH="0" baseline="0" dirty="0">
                        <a:ln>
                          <a:noFill/>
                        </a:ln>
                        <a:solidFill>
                          <a:srgbClr val="000000"/>
                        </a:solidFill>
                        <a:effectLst>
                          <a:outerShdw blurRad="38100" dist="38100" dir="2700000" algn="tl">
                            <a:srgbClr val="DDDDDD"/>
                          </a:outerShdw>
                        </a:effectLst>
                        <a:latin typeface="Arial"/>
                        <a:ea typeface="ＭＳ Ｐゴシック" charset="-128"/>
                        <a:cs typeface="Arial"/>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rgbClr val="000000"/>
                          </a:solidFill>
                          <a:effectLst>
                            <a:outerShdw blurRad="38100" dist="38100" dir="2700000" algn="tl">
                              <a:srgbClr val="DDDDDD"/>
                            </a:outerShdw>
                          </a:effectLst>
                          <a:latin typeface="Arial"/>
                          <a:ea typeface="ＭＳ Ｐゴシック" charset="-128"/>
                          <a:cs typeface="Arial"/>
                        </a:rPr>
                        <a:t>$</a:t>
                      </a:r>
                      <a:r>
                        <a:rPr kumimoji="0" lang="en-US" sz="2400" b="0" i="0" u="none" strike="noStrike" cap="none" normalizeH="0" baseline="0" dirty="0" smtClean="0">
                          <a:ln>
                            <a:noFill/>
                          </a:ln>
                          <a:solidFill>
                            <a:srgbClr val="000000"/>
                          </a:solidFill>
                          <a:effectLst>
                            <a:outerShdw blurRad="38100" dist="38100" dir="2700000" algn="tl">
                              <a:srgbClr val="DDDDDD"/>
                            </a:outerShdw>
                          </a:effectLst>
                          <a:latin typeface="Arial"/>
                          <a:ea typeface="ＭＳ Ｐゴシック" charset="-128"/>
                          <a:cs typeface="Arial"/>
                        </a:rPr>
                        <a:t> 10,000</a:t>
                      </a:r>
                      <a:endParaRPr kumimoji="0" lang="en-US" sz="2400" b="0" i="0" u="none" strike="noStrike" cap="none" normalizeH="0" baseline="0" dirty="0">
                        <a:ln>
                          <a:noFill/>
                        </a:ln>
                        <a:solidFill>
                          <a:srgbClr val="000000"/>
                        </a:solidFill>
                        <a:effectLst>
                          <a:outerShdw blurRad="38100" dist="38100" dir="2700000" algn="tl">
                            <a:srgbClr val="DDDDDD"/>
                          </a:outerShdw>
                        </a:effectLst>
                        <a:latin typeface="Arial"/>
                        <a:ea typeface="ＭＳ Ｐゴシック" charset="-128"/>
                        <a:cs typeface="Arial"/>
                      </a:endParaRPr>
                    </a:p>
                  </a:txBody>
                  <a:tcPr marT="34272" marB="342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sz="900" b="0" i="0" u="none" strike="noStrike" cap="none" normalizeH="0" baseline="0" dirty="0">
                        <a:ln>
                          <a:noFill/>
                        </a:ln>
                        <a:solidFill>
                          <a:srgbClr val="000000"/>
                        </a:solidFill>
                        <a:effectLst>
                          <a:outerShdw blurRad="38100" dist="38100" dir="2700000" algn="tl">
                            <a:srgbClr val="DDDDDD"/>
                          </a:outerShdw>
                        </a:effectLst>
                        <a:latin typeface="Arial"/>
                        <a:ea typeface="ＭＳ Ｐゴシック" charset="-128"/>
                        <a:cs typeface="Arial"/>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rgbClr val="000000"/>
                          </a:solidFill>
                          <a:effectLst>
                            <a:outerShdw blurRad="38100" dist="38100" dir="2700000" algn="tl">
                              <a:srgbClr val="DDDDDD"/>
                            </a:outerShdw>
                          </a:effectLst>
                          <a:latin typeface="Arial"/>
                          <a:ea typeface="ＭＳ Ｐゴシック" charset="-128"/>
                          <a:cs typeface="Arial"/>
                        </a:rPr>
                        <a:t>$ 25,000</a:t>
                      </a:r>
                    </a:p>
                  </a:txBody>
                  <a:tcPr marT="34272" marB="342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sz="900" b="0" i="0" u="none" strike="noStrike" cap="none" normalizeH="0" baseline="0" dirty="0">
                        <a:ln>
                          <a:noFill/>
                        </a:ln>
                        <a:solidFill>
                          <a:srgbClr val="000000"/>
                        </a:solidFill>
                        <a:effectLst>
                          <a:outerShdw blurRad="38100" dist="38100" dir="2700000" algn="tl">
                            <a:srgbClr val="DDDDDD"/>
                          </a:outerShdw>
                        </a:effectLst>
                        <a:latin typeface="Arial"/>
                        <a:ea typeface="ＭＳ Ｐゴシック" charset="-128"/>
                        <a:cs typeface="Arial"/>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sz="2400" b="0" i="0" u="none" strike="noStrike" cap="none" normalizeH="0" baseline="0" dirty="0">
                          <a:ln>
                            <a:noFill/>
                          </a:ln>
                          <a:solidFill>
                            <a:srgbClr val="000000"/>
                          </a:solidFill>
                          <a:effectLst>
                            <a:outerShdw blurRad="38100" dist="38100" dir="2700000" algn="tl">
                              <a:srgbClr val="DDDDDD"/>
                            </a:outerShdw>
                          </a:effectLst>
                          <a:latin typeface="Arial"/>
                          <a:ea typeface="ＭＳ Ｐゴシック" charset="-128"/>
                          <a:cs typeface="Arial"/>
                        </a:rPr>
                        <a:t>$55,000</a:t>
                      </a:r>
                    </a:p>
                  </a:txBody>
                  <a:tcPr marT="34272" marB="342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dirty="0" smtClean="0"/>
              <a:t>Common Financial Aid Question: Eligibility</a:t>
            </a:r>
            <a:endParaRPr lang="en-US" dirty="0"/>
          </a:p>
        </p:txBody>
      </p:sp>
      <p:sp>
        <p:nvSpPr>
          <p:cNvPr id="18435" name="Content Placeholder 2"/>
          <p:cNvSpPr>
            <a:spLocks noGrp="1"/>
          </p:cNvSpPr>
          <p:nvPr>
            <p:ph idx="1"/>
          </p:nvPr>
        </p:nvSpPr>
        <p:spPr/>
        <p:txBody>
          <a:bodyPr>
            <a:normAutofit fontScale="92500" lnSpcReduction="10000"/>
          </a:bodyPr>
          <a:lstStyle/>
          <a:p>
            <a:r>
              <a:rPr lang="en-US" dirty="0" smtClean="0"/>
              <a:t>If we don’t think we qualify for need-based financial aid, do we still go through the process of applying?</a:t>
            </a:r>
          </a:p>
          <a:p>
            <a:pPr lvl="1"/>
            <a:r>
              <a:rPr lang="en-US" dirty="0" smtClean="0"/>
              <a:t>Many families mistakenly believe they do not qualify</a:t>
            </a:r>
          </a:p>
          <a:p>
            <a:pPr lvl="1"/>
            <a:r>
              <a:rPr lang="en-US" dirty="0" smtClean="0"/>
              <a:t>Always consult with colleges, the FAFSA application may be needed for merit-based aid recipients</a:t>
            </a:r>
            <a:endParaRPr lang="en-US" dirty="0"/>
          </a:p>
        </p:txBody>
      </p:sp>
    </p:spTree>
    <p:extLst>
      <p:ext uri="{BB962C8B-B14F-4D97-AF65-F5344CB8AC3E}">
        <p14:creationId xmlns:p14="http://schemas.microsoft.com/office/powerpoint/2010/main" xmlns="" val="2694266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How to Apply</a:t>
            </a:r>
            <a:endParaRPr lang="en-US" dirty="0"/>
          </a:p>
        </p:txBody>
      </p:sp>
      <p:sp>
        <p:nvSpPr>
          <p:cNvPr id="34819" name="Content Placeholder 2"/>
          <p:cNvSpPr>
            <a:spLocks noGrp="1"/>
          </p:cNvSpPr>
          <p:nvPr>
            <p:ph idx="1"/>
          </p:nvPr>
        </p:nvSpPr>
        <p:spPr/>
        <p:txBody>
          <a:bodyPr>
            <a:normAutofit fontScale="92500" lnSpcReduction="10000"/>
          </a:bodyPr>
          <a:lstStyle/>
          <a:p>
            <a:r>
              <a:rPr lang="en-US" dirty="0" smtClean="0"/>
              <a:t>To be considered for student aid, a student must complete all forms required by a college</a:t>
            </a:r>
          </a:p>
          <a:p>
            <a:pPr lvl="1"/>
            <a:r>
              <a:rPr lang="en-US" dirty="0" smtClean="0"/>
              <a:t>Free Application for Federal Student Aid      (FAFSA)</a:t>
            </a:r>
          </a:p>
          <a:p>
            <a:pPr lvl="1"/>
            <a:r>
              <a:rPr lang="en-US" dirty="0" smtClean="0"/>
              <a:t>NYS Tuition Assistance Program (TAP) Application</a:t>
            </a:r>
          </a:p>
          <a:p>
            <a:pPr lvl="1"/>
            <a:r>
              <a:rPr lang="en-US" dirty="0" smtClean="0"/>
              <a:t>Institutional application (e.g., the CSS Profile)</a:t>
            </a:r>
          </a:p>
          <a:p>
            <a:pPr lvl="1"/>
            <a:r>
              <a:rPr lang="en-US" dirty="0" smtClean="0"/>
              <a:t>Other as required</a:t>
            </a:r>
            <a:endParaRPr lang="en-US" dirty="0"/>
          </a:p>
        </p:txBody>
      </p:sp>
    </p:spTree>
    <p:extLst>
      <p:ext uri="{BB962C8B-B14F-4D97-AF65-F5344CB8AC3E}">
        <p14:creationId xmlns:p14="http://schemas.microsoft.com/office/powerpoint/2010/main" xmlns="" val="4192034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HESC Template 0114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0" ma:contentTypeDescription="Create a new document." ma:contentTypeScope="" ma:versionID="4af84c6e1c35c0f4028136cbe42903f6">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2CB97-48AF-4901-B555-8290A3CE7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9CC3A6F-0F26-48E9-9E06-A2EA97EC824A}">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9A236CA-FFC6-4E0A-B871-4DFE621DA8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HESC Template 011415</Template>
  <TotalTime>3963</TotalTime>
  <Words>5897</Words>
  <Application>Microsoft Office PowerPoint</Application>
  <PresentationFormat>On-screen Show (16:9)</PresentationFormat>
  <Paragraphs>505</Paragraphs>
  <Slides>37</Slides>
  <Notes>36</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HESC Template 011415</vt:lpstr>
      <vt:lpstr>Section Master</vt:lpstr>
      <vt:lpstr>2_Custom Design</vt:lpstr>
      <vt:lpstr>1_Section Master</vt:lpstr>
      <vt:lpstr>Slide 1</vt:lpstr>
      <vt:lpstr>What is Financial Aid?</vt:lpstr>
      <vt:lpstr>Different Types of Aid</vt:lpstr>
      <vt:lpstr>Sources of Financial Aid</vt:lpstr>
      <vt:lpstr>How Financial Need is Determined</vt:lpstr>
      <vt:lpstr>Cost of Attendance (COA)</vt:lpstr>
      <vt:lpstr>Examples of Need Determination</vt:lpstr>
      <vt:lpstr>Common Financial Aid Question: Eligibility</vt:lpstr>
      <vt:lpstr>How to Apply</vt:lpstr>
      <vt:lpstr>Applying for Federal Student Aid: FAFSA</vt:lpstr>
      <vt:lpstr>FAFSA.gov</vt:lpstr>
      <vt:lpstr>FAFSA: Federal Student Aid ID (FSA ID)</vt:lpstr>
      <vt:lpstr>FAFSA: Student Section</vt:lpstr>
      <vt:lpstr>FAFSA Question: Student Eligibility</vt:lpstr>
      <vt:lpstr>FAFSA Question: Student Dependence</vt:lpstr>
      <vt:lpstr>FAFSA: Parent, Income, &amp; Signature Sections</vt:lpstr>
      <vt:lpstr>FAFSA Question: Parent Marital Status</vt:lpstr>
      <vt:lpstr>Reporting Tax Info: IRS Data Retrieval Tool</vt:lpstr>
      <vt:lpstr>FAFSA Question: Reporting Assets</vt:lpstr>
      <vt:lpstr>FAFSA Question: Reporting Assets</vt:lpstr>
      <vt:lpstr>FAFSA: Federal Student Aid Programs</vt:lpstr>
      <vt:lpstr>Federal Pell Grant</vt:lpstr>
      <vt:lpstr>Applying for New York State Aid</vt:lpstr>
      <vt:lpstr>Anytime TAP-on-the-Web Application</vt:lpstr>
      <vt:lpstr>NYS Student Aid Programs: TAP</vt:lpstr>
      <vt:lpstr>Other NYS Student Aid Programs</vt:lpstr>
      <vt:lpstr>NYS Achievement &amp; Investment in Merit Scholarship (NY-AIMS)</vt:lpstr>
      <vt:lpstr>NYS STEM Incentive Program</vt:lpstr>
      <vt:lpstr>Slide 29</vt:lpstr>
      <vt:lpstr>Institutional Aid</vt:lpstr>
      <vt:lpstr>Applying for Institutional Aid</vt:lpstr>
      <vt:lpstr>Apply for CSS Profile: Collegeboard.org</vt:lpstr>
      <vt:lpstr>Research College Financial Aid Websites</vt:lpstr>
      <vt:lpstr>Use Net Price Calculators</vt:lpstr>
      <vt:lpstr>Other Financial Aid Opportunities: Private Scholarships</vt:lpstr>
      <vt:lpstr>Financial Aid Tips</vt:lpstr>
      <vt:lpstr>Slide 37</vt:lpstr>
    </vt:vector>
  </TitlesOfParts>
  <Company>NYSHESC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Doyle, Anne</dc:creator>
  <cp:lastModifiedBy>temp</cp:lastModifiedBy>
  <cp:revision>209</cp:revision>
  <cp:lastPrinted>2016-06-07T13:39:56Z</cp:lastPrinted>
  <dcterms:created xsi:type="dcterms:W3CDTF">2016-06-06T16:09:15Z</dcterms:created>
  <dcterms:modified xsi:type="dcterms:W3CDTF">2016-09-16T00:59:46Z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