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9" r:id="rId16"/>
    <p:sldId id="271" r:id="rId17"/>
    <p:sldId id="280" r:id="rId18"/>
    <p:sldId id="272" r:id="rId19"/>
    <p:sldId id="273" r:id="rId20"/>
    <p:sldId id="276" r:id="rId21"/>
    <p:sldId id="274" r:id="rId22"/>
    <p:sldId id="275" r:id="rId23"/>
    <p:sldId id="277" r:id="rId24"/>
    <p:sldId id="278" r:id="rId25"/>
  </p:sldIdLst>
  <p:sldSz cx="9144000" cy="6858000" type="screen4x3"/>
  <p:notesSz cx="7010400" cy="9296400"/>
  <p:embeddedFontLst>
    <p:embeddedFont>
      <p:font typeface="Calibri" pitchFamily="34" charset="0"/>
      <p:regular r:id="rId27"/>
      <p:bold r:id="rId28"/>
      <p:italic r:id="rId29"/>
      <p:boldItalic r:id="rId30"/>
    </p:embeddedFont>
    <p:embeddedFont>
      <p:font typeface="Arial Black" pitchFamily="34" charset="0"/>
      <p:bold r:id="rId31"/>
    </p:embeddedFont>
    <p:embeddedFont>
      <p:font typeface="Impact" pitchFamily="34" charset="0"/>
      <p:regular r:id="rId3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E03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459A1C38-807C-483F-99CA-A5A7CE1C7601}">
  <a:tblStyle styleId="{459A1C38-807C-483F-99CA-A5A7CE1C7601}" styleName="Table_0">
    <a:wholeTbl>
      <a:tcTxStyle b="off" i="off">
        <a:font>
          <a:latin typeface="Calibri"/>
          <a:ea typeface="Calibri"/>
          <a:cs typeface="Calibri"/>
        </a:font>
        <a:schemeClr val="dk1"/>
      </a:tcTxStyle>
      <a:tcStyle>
        <a:tcBdr>
          <a:left>
            <a:ln w="12700" cap="flat" cmpd="sng">
              <a:solidFill>
                <a:schemeClr val="accent5"/>
              </a:solidFill>
              <a:prstDash val="solid"/>
              <a:round/>
              <a:headEnd type="none" w="med" len="med"/>
              <a:tailEnd type="none" w="med" len="med"/>
            </a:ln>
          </a:left>
          <a:right>
            <a:ln w="12700" cap="flat" cmpd="sng">
              <a:solidFill>
                <a:schemeClr val="accent5"/>
              </a:solidFill>
              <a:prstDash val="solid"/>
              <a:round/>
              <a:headEnd type="none" w="med" len="med"/>
              <a:tailEnd type="none" w="med" len="med"/>
            </a:ln>
          </a:right>
          <a:top>
            <a:ln w="12700" cap="flat" cmpd="sng">
              <a:solidFill>
                <a:schemeClr val="accent5"/>
              </a:solidFill>
              <a:prstDash val="solid"/>
              <a:round/>
              <a:headEnd type="none" w="med" len="med"/>
              <a:tailEnd type="none" w="med" len="med"/>
            </a:ln>
          </a:top>
          <a:bottom>
            <a:ln w="12700" cap="flat" cmpd="sng">
              <a:solidFill>
                <a:schemeClr val="accent5"/>
              </a:solidFill>
              <a:prstDash val="solid"/>
              <a:round/>
              <a:headEnd type="none" w="med" len="med"/>
              <a:tailEnd type="none" w="med" len="med"/>
            </a:ln>
          </a:bottom>
          <a:insideH>
            <a:ln w="12700" cap="flat" cmpd="sng">
              <a:solidFill>
                <a:schemeClr val="accent5"/>
              </a:solidFill>
              <a:prstDash val="solid"/>
              <a:round/>
              <a:headEnd type="none" w="med" len="med"/>
              <a:tailEnd type="none" w="med" len="med"/>
            </a:ln>
          </a:insideH>
          <a:insideV>
            <a:ln w="12700" cap="flat" cmpd="sng">
              <a:solidFill>
                <a:schemeClr val="accent5"/>
              </a:solidFill>
              <a:prstDash val="solid"/>
              <a:round/>
              <a:headEnd type="none" w="med" len="med"/>
              <a:tailEnd type="none" w="med" len="med"/>
            </a:ln>
          </a:insideV>
        </a:tcBdr>
        <a:fill>
          <a:solidFill>
            <a:srgbClr val="EEF7F9"/>
          </a:solidFill>
        </a:fill>
      </a:tcStyle>
    </a:wholeTbl>
    <a:band1H>
      <a:tcStyle>
        <a:tcBdr/>
        <a:fill>
          <a:solidFill>
            <a:srgbClr val="DAEEF3"/>
          </a:solidFill>
        </a:fill>
      </a:tcStyle>
    </a:band1H>
    <a:band1V>
      <a:tcStyle>
        <a:tcBdr/>
        <a:fill>
          <a:solidFill>
            <a:srgbClr val="DAEEF3"/>
          </a:solidFill>
        </a:fill>
      </a:tcStyle>
    </a:band1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med" len="med"/>
              <a:tailEnd type="none" w="med" len="med"/>
            </a:ln>
          </a:top>
        </a:tcBdr>
        <a:fill>
          <a:solidFill>
            <a:srgbClr val="EEF7F9"/>
          </a:solidFill>
        </a:fill>
      </a:tcStyle>
    </a:lastRow>
    <a:firstRow>
      <a:tcTxStyle b="on" i="off"/>
      <a:tcStyle>
        <a:tcBdr/>
        <a:fill>
          <a:solidFill>
            <a:srgbClr val="EEF7F9"/>
          </a:solidFill>
        </a:fill>
      </a:tcStyle>
    </a:firstRow>
  </a:tblStyle>
  <a:tblStyle styleId="{279AFD20-8643-428C-8985-4F881DBE68E2}"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med" len="med"/>
              <a:tailEnd type="none" w="med" len="med"/>
            </a:ln>
          </a:left>
          <a:right>
            <a:ln w="12700" cap="flat" cmpd="sng">
              <a:solidFill>
                <a:schemeClr val="accent5"/>
              </a:solidFill>
              <a:prstDash val="solid"/>
              <a:round/>
              <a:headEnd type="none" w="med" len="med"/>
              <a:tailEnd type="none" w="med" len="med"/>
            </a:ln>
          </a:right>
          <a:top>
            <a:ln w="12700" cap="flat" cmpd="sng">
              <a:solidFill>
                <a:schemeClr val="accent5"/>
              </a:solidFill>
              <a:prstDash val="solid"/>
              <a:round/>
              <a:headEnd type="none" w="med" len="med"/>
              <a:tailEnd type="none" w="med" len="med"/>
            </a:ln>
          </a:top>
          <a:bottom>
            <a:ln w="12700" cap="flat" cmpd="sng">
              <a:solidFill>
                <a:schemeClr val="accent5"/>
              </a:solidFill>
              <a:prstDash val="solid"/>
              <a:round/>
              <a:headEnd type="none" w="med" len="med"/>
              <a:tailEnd type="none" w="med" len="med"/>
            </a:ln>
          </a:bottom>
          <a:insideH>
            <a:ln w="12700" cap="flat" cmpd="sng">
              <a:solidFill>
                <a:schemeClr val="accent5"/>
              </a:solidFill>
              <a:prstDash val="solid"/>
              <a:round/>
              <a:headEnd type="none" w="med" len="med"/>
              <a:tailEnd type="none" w="med" len="med"/>
            </a:ln>
          </a:insideH>
          <a:insideV>
            <a:ln w="12700" cap="flat" cmpd="sng">
              <a:solidFill>
                <a:schemeClr val="accent5"/>
              </a:solidFill>
              <a:prstDash val="solid"/>
              <a:round/>
              <a:headEnd type="none" w="med" len="med"/>
              <a:tailEnd type="none" w="med" len="med"/>
            </a:ln>
          </a:insideV>
        </a:tcBdr>
        <a:fill>
          <a:solidFill>
            <a:srgbClr val="EEF7F9"/>
          </a:solidFill>
        </a:fill>
      </a:tcStyle>
    </a:wholeTbl>
    <a:band1H>
      <a:tcStyle>
        <a:tcBdr/>
        <a:fill>
          <a:solidFill>
            <a:srgbClr val="DAEEF3"/>
          </a:solidFill>
        </a:fill>
      </a:tcStyle>
    </a:band1H>
    <a:band1V>
      <a:tcStyle>
        <a:tcBdr/>
        <a:fill>
          <a:solidFill>
            <a:srgbClr val="DAEEF3"/>
          </a:solidFill>
        </a:fill>
      </a:tcStyle>
    </a:band1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med" len="med"/>
              <a:tailEnd type="none" w="med" len="med"/>
            </a:ln>
          </a:top>
        </a:tcBdr>
        <a:fill>
          <a:solidFill>
            <a:srgbClr val="EEF7F9"/>
          </a:solidFill>
        </a:fill>
      </a:tcStyle>
    </a:lastRow>
    <a:firstRow>
      <a:tcTxStyle b="on" i="off"/>
      <a:tcStyle>
        <a:tcBdr/>
        <a:fill>
          <a:solidFill>
            <a:srgbClr val="EEF7F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8475" cy="463550"/>
          </a:xfrm>
          <a:prstGeom prst="rect">
            <a:avLst/>
          </a:prstGeom>
          <a:noFill/>
          <a:ln>
            <a:noFill/>
          </a:ln>
        </p:spPr>
        <p:txBody>
          <a:bodyPr lIns="91425" tIns="91425" rIns="91425" bIns="91425" anchor="t" anchorCtr="0"/>
          <a:lstStyle>
            <a:lvl1pPr marL="0" marR="0" indent="0" algn="l" rtl="0">
              <a:spcBef>
                <a:spcPts val="0"/>
              </a:spcBef>
              <a:spcAft>
                <a:spcPts val="0"/>
              </a:spcAft>
              <a:defRPr sz="1100" b="0" i="0" u="none" strike="noStrike" cap="none" baseline="0">
                <a:solidFill>
                  <a:schemeClr val="dk1"/>
                </a:solidFill>
                <a:latin typeface="Arial"/>
                <a:ea typeface="Arial"/>
                <a:cs typeface="Arial"/>
                <a:sym typeface="Arial"/>
              </a:defRPr>
            </a:lvl1pPr>
            <a:lvl2pPr marL="457200" marR="0" indent="0" algn="l" rtl="0">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3" name="Shape 3"/>
          <p:cNvSpPr txBox="1">
            <a:spLocks noGrp="1"/>
          </p:cNvSpPr>
          <p:nvPr>
            <p:ph type="dt" idx="10"/>
          </p:nvPr>
        </p:nvSpPr>
        <p:spPr>
          <a:xfrm>
            <a:off x="3971925" y="0"/>
            <a:ext cx="3038475" cy="463550"/>
          </a:xfrm>
          <a:prstGeom prst="rect">
            <a:avLst/>
          </a:prstGeom>
          <a:noFill/>
          <a:ln>
            <a:noFill/>
          </a:ln>
        </p:spPr>
        <p:txBody>
          <a:bodyPr lIns="91425" tIns="91425" rIns="91425" bIns="91425" anchor="t" anchorCtr="0"/>
          <a:lstStyle>
            <a:lvl1pPr marL="0" marR="0" indent="0" algn="r" rtl="0">
              <a:spcBef>
                <a:spcPts val="0"/>
              </a:spcBef>
              <a:spcAft>
                <a:spcPts val="0"/>
              </a:spcAft>
              <a:defRPr sz="1100" b="0" i="0" u="none" strike="noStrike" cap="none" baseline="0">
                <a:solidFill>
                  <a:schemeClr val="dk1"/>
                </a:solidFill>
                <a:latin typeface="Arial"/>
                <a:ea typeface="Arial"/>
                <a:cs typeface="Arial"/>
                <a:sym typeface="Arial"/>
              </a:defRPr>
            </a:lvl1pPr>
            <a:lvl2pPr marL="457200" marR="0" indent="0" algn="l" rtl="0">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4" name="Shape 4"/>
          <p:cNvSpPr>
            <a:spLocks noGrp="1" noRot="1" noChangeAspect="1"/>
          </p:cNvSpPr>
          <p:nvPr>
            <p:ph type="sldImg" idx="3"/>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a:headEnd type="none" w="med" len="med"/>
            <a:tailEnd type="none" w="med" len="med"/>
          </a:ln>
        </p:spPr>
      </p:sp>
      <p:sp>
        <p:nvSpPr>
          <p:cNvPr id="5" name="Shape 5"/>
          <p:cNvSpPr txBox="1">
            <a:spLocks noGrp="1"/>
          </p:cNvSpPr>
          <p:nvPr>
            <p:ph type="body" idx="1"/>
          </p:nvPr>
        </p:nvSpPr>
        <p:spPr>
          <a:xfrm>
            <a:off x="935037" y="4416425"/>
            <a:ext cx="5140324" cy="4181475"/>
          </a:xfrm>
          <a:prstGeom prst="rect">
            <a:avLst/>
          </a:prstGeom>
          <a:noFill/>
          <a:ln>
            <a:noFill/>
          </a:ln>
        </p:spPr>
        <p:txBody>
          <a:bodyPr lIns="91425" tIns="91425" rIns="91425" bIns="91425" anchor="t" anchorCtr="0"/>
          <a:lstStyle>
            <a:lvl1pPr marL="0" marR="0" indent="0" algn="l" rtl="0">
              <a:spcBef>
                <a:spcPts val="360"/>
              </a:spcBef>
              <a:spcAft>
                <a:spcPts val="0"/>
              </a:spcAft>
              <a:defRPr sz="12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360"/>
              </a:spcBef>
              <a:spcAft>
                <a:spcPts val="0"/>
              </a:spcAft>
              <a:defRPr sz="1200" b="0" i="0" u="none" strike="noStrike" cap="none" baseline="0">
                <a:solidFill>
                  <a:schemeClr val="dk1"/>
                </a:solidFill>
                <a:latin typeface="Times New Roman"/>
                <a:ea typeface="Times New Roman"/>
                <a:cs typeface="Times New Roman"/>
                <a:sym typeface="Times New Roman"/>
              </a:defRPr>
            </a:lvl2pPr>
            <a:lvl3pPr marL="914400" marR="0" indent="0" algn="l" rtl="0">
              <a:spcBef>
                <a:spcPts val="360"/>
              </a:spcBef>
              <a:spcAft>
                <a:spcPts val="0"/>
              </a:spcAft>
              <a:defRPr sz="1200" b="0" i="0" u="none" strike="noStrike" cap="none" baseline="0">
                <a:solidFill>
                  <a:schemeClr val="dk1"/>
                </a:solidFill>
                <a:latin typeface="Times New Roman"/>
                <a:ea typeface="Times New Roman"/>
                <a:cs typeface="Times New Roman"/>
                <a:sym typeface="Times New Roman"/>
              </a:defRPr>
            </a:lvl3pPr>
            <a:lvl4pPr marL="1371600" marR="0" indent="0" algn="l" rtl="0">
              <a:spcBef>
                <a:spcPts val="360"/>
              </a:spcBef>
              <a:spcAft>
                <a:spcPts val="0"/>
              </a:spcAft>
              <a:defRPr sz="1200" b="0" i="0" u="none" strike="noStrike" cap="none" baseline="0">
                <a:solidFill>
                  <a:schemeClr val="dk1"/>
                </a:solidFill>
                <a:latin typeface="Times New Roman"/>
                <a:ea typeface="Times New Roman"/>
                <a:cs typeface="Times New Roman"/>
                <a:sym typeface="Times New Roman"/>
              </a:defRPr>
            </a:lvl4pPr>
            <a:lvl5pPr marL="1828800" marR="0" indent="0" algn="l" rtl="0">
              <a:spcBef>
                <a:spcPts val="360"/>
              </a:spcBef>
              <a:spcAft>
                <a:spcPts val="0"/>
              </a:spcAft>
              <a:defRPr sz="1200" b="0" i="0" u="none" strike="noStrike" cap="none" baseline="0">
                <a:solidFill>
                  <a:schemeClr val="dk1"/>
                </a:solidFill>
                <a:latin typeface="Times New Roman"/>
                <a:ea typeface="Times New Roman"/>
                <a:cs typeface="Times New Roman"/>
                <a:sym typeface="Times New Roman"/>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832850"/>
            <a:ext cx="3038475" cy="463550"/>
          </a:xfrm>
          <a:prstGeom prst="rect">
            <a:avLst/>
          </a:prstGeom>
          <a:noFill/>
          <a:ln>
            <a:noFill/>
          </a:ln>
        </p:spPr>
        <p:txBody>
          <a:bodyPr lIns="91425" tIns="91425" rIns="91425" bIns="91425" anchor="b" anchorCtr="0"/>
          <a:lstStyle>
            <a:lvl1pPr marL="0" marR="0" indent="0" algn="l" rtl="0">
              <a:spcBef>
                <a:spcPts val="0"/>
              </a:spcBef>
              <a:spcAft>
                <a:spcPts val="0"/>
              </a:spcAft>
              <a:defRPr sz="1100" b="0" i="0" u="none" strike="noStrike" cap="none" baseline="0">
                <a:solidFill>
                  <a:schemeClr val="dk1"/>
                </a:solidFill>
                <a:latin typeface="Arial"/>
                <a:ea typeface="Arial"/>
                <a:cs typeface="Arial"/>
                <a:sym typeface="Arial"/>
              </a:defRPr>
            </a:lvl1pPr>
            <a:lvl2pPr marL="457200" marR="0" indent="0" algn="l" rtl="0">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7" name="Shape 7"/>
          <p:cNvSpPr txBox="1">
            <a:spLocks noGrp="1"/>
          </p:cNvSpPr>
          <p:nvPr>
            <p:ph type="sldNum" idx="12"/>
          </p:nvPr>
        </p:nvSpPr>
        <p:spPr>
          <a:xfrm>
            <a:off x="3971925" y="8832850"/>
            <a:ext cx="3038475" cy="463550"/>
          </a:xfrm>
          <a:prstGeom prst="rect">
            <a:avLst/>
          </a:prstGeom>
          <a:noFill/>
          <a:ln>
            <a:noFill/>
          </a:ln>
        </p:spPr>
        <p:txBody>
          <a:bodyPr lIns="19250" tIns="0" rIns="19250" bIns="0" anchor="b" anchorCtr="0">
            <a:noAutofit/>
          </a:bodyPr>
          <a:lstStyle/>
          <a:p>
            <a:pPr marL="0" marR="0" lvl="0" indent="0" algn="r" rtl="0">
              <a:spcBef>
                <a:spcPts val="0"/>
              </a:spcBef>
              <a:spcAft>
                <a:spcPts val="0"/>
              </a:spcAft>
              <a:buSzPct val="25000"/>
              <a:buNone/>
            </a:pPr>
            <a:r>
              <a:rPr lang="en-US" sz="1100" b="0" i="0" u="none" strike="noStrike" cap="none" baseline="0">
                <a:solidFill>
                  <a:schemeClr val="dk1"/>
                </a:solidFill>
                <a:latin typeface="Arial"/>
                <a:ea typeface="Arial"/>
                <a:cs typeface="Arial"/>
                <a:sym typeface="Arial"/>
              </a:rPr>
              <a:t>Slide </a:t>
            </a:r>
            <a:fld id="{00000000-1234-1234-1234-123412341234}" type="slidenum">
              <a:rPr lang="en-US" sz="11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a:t>
            </a:fld>
            <a:endParaRPr lang="en-US"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1206888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935037" y="4416425"/>
            <a:ext cx="5140324" cy="4181475"/>
          </a:xfrm>
          <a:prstGeom prst="rect">
            <a:avLst/>
          </a:prstGeom>
        </p:spPr>
        <p:txBody>
          <a:bodyPr lIns="91425" tIns="91425" rIns="91425" bIns="91425" anchor="t" anchorCtr="0">
            <a:noAutofit/>
          </a:bodyPr>
          <a:lstStyle/>
          <a:p>
            <a:pPr>
              <a:spcBef>
                <a:spcPts val="0"/>
              </a:spcBef>
              <a:buNone/>
            </a:pPr>
            <a:endParaRPr/>
          </a:p>
        </p:txBody>
      </p:sp>
      <p:sp>
        <p:nvSpPr>
          <p:cNvPr id="89" name="Shape 89"/>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935037" y="4416425"/>
            <a:ext cx="5140324" cy="4181475"/>
          </a:xfrm>
          <a:prstGeom prst="rect">
            <a:avLst/>
          </a:prstGeom>
        </p:spPr>
        <p:txBody>
          <a:bodyPr lIns="91425" tIns="91425" rIns="91425" bIns="91425" anchor="t" anchorCtr="0">
            <a:noAutofit/>
          </a:bodyPr>
          <a:lstStyle/>
          <a:p>
            <a:pPr>
              <a:spcBef>
                <a:spcPts val="0"/>
              </a:spcBef>
              <a:buNone/>
            </a:pPr>
            <a:endParaRPr/>
          </a:p>
        </p:txBody>
      </p:sp>
      <p:sp>
        <p:nvSpPr>
          <p:cNvPr id="167" name="Shape 167"/>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sldNum" idx="12"/>
          </p:nvPr>
        </p:nvSpPr>
        <p:spPr>
          <a:xfrm>
            <a:off x="3971925" y="8832850"/>
            <a:ext cx="3038475" cy="463550"/>
          </a:xfrm>
          <a:prstGeom prst="rect">
            <a:avLst/>
          </a:prstGeom>
          <a:noFill/>
          <a:ln>
            <a:noFill/>
          </a:ln>
        </p:spPr>
        <p:txBody>
          <a:bodyPr lIns="19250" tIns="0" rIns="19250" bIns="0" anchor="b" anchorCtr="0">
            <a:noAutofit/>
          </a:bodyPr>
          <a:lstStyle/>
          <a:p>
            <a:pPr marL="0" marR="0" lvl="0" indent="0" algn="r" rtl="0">
              <a:spcBef>
                <a:spcPts val="0"/>
              </a:spcBef>
              <a:spcAft>
                <a:spcPts val="0"/>
              </a:spcAft>
              <a:buSzPct val="25000"/>
              <a:buNone/>
            </a:pPr>
            <a:r>
              <a:rPr lang="en-US" sz="1100" b="0" i="0" u="none" strike="noStrike" cap="none" baseline="0">
                <a:solidFill>
                  <a:schemeClr val="dk1"/>
                </a:solidFill>
                <a:latin typeface="Arial"/>
                <a:ea typeface="Arial"/>
                <a:cs typeface="Arial"/>
                <a:sym typeface="Arial"/>
              </a:rPr>
              <a:t>Slide </a:t>
            </a:r>
            <a:fld id="{00000000-1234-1234-1234-123412341234}" type="slidenum">
              <a:rPr lang="en-US" sz="11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11</a:t>
            </a:fld>
            <a:endParaRPr lang="en-US" sz="1100" b="0" i="0" u="none" strike="noStrike" cap="none" baseline="0">
              <a:solidFill>
                <a:schemeClr val="dk1"/>
              </a:solidFill>
              <a:latin typeface="Arial"/>
              <a:ea typeface="Arial"/>
              <a:cs typeface="Arial"/>
              <a:sym typeface="Arial"/>
            </a:endParaRPr>
          </a:p>
        </p:txBody>
      </p:sp>
      <p:sp>
        <p:nvSpPr>
          <p:cNvPr id="175" name="Shape 175"/>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6" name="Shape 176"/>
          <p:cNvSpPr txBox="1">
            <a:spLocks noGrp="1"/>
          </p:cNvSpPr>
          <p:nvPr>
            <p:ph type="body" idx="1"/>
          </p:nvPr>
        </p:nvSpPr>
        <p:spPr>
          <a:xfrm>
            <a:off x="935037" y="4416425"/>
            <a:ext cx="5140324" cy="4181475"/>
          </a:xfrm>
          <a:prstGeom prst="rect">
            <a:avLst/>
          </a:prstGeom>
          <a:noFill/>
          <a:ln>
            <a:noFill/>
          </a:ln>
        </p:spPr>
        <p:txBody>
          <a:bodyPr lIns="93050" tIns="46525" rIns="93050" bIns="465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935037" y="4416425"/>
            <a:ext cx="5140324" cy="4181475"/>
          </a:xfrm>
          <a:prstGeom prst="rect">
            <a:avLst/>
          </a:prstGeom>
        </p:spPr>
        <p:txBody>
          <a:bodyPr lIns="91425" tIns="91425" rIns="91425" bIns="91425" anchor="t" anchorCtr="0">
            <a:noAutofit/>
          </a:bodyPr>
          <a:lstStyle/>
          <a:p>
            <a:pPr>
              <a:spcBef>
                <a:spcPts val="0"/>
              </a:spcBef>
              <a:buNone/>
            </a:pPr>
            <a:endParaRPr/>
          </a:p>
        </p:txBody>
      </p:sp>
      <p:sp>
        <p:nvSpPr>
          <p:cNvPr id="184" name="Shape 184"/>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935037" y="4416425"/>
            <a:ext cx="5140324" cy="4181475"/>
          </a:xfrm>
          <a:prstGeom prst="rect">
            <a:avLst/>
          </a:prstGeom>
        </p:spPr>
        <p:txBody>
          <a:bodyPr lIns="91425" tIns="91425" rIns="91425" bIns="91425" anchor="t" anchorCtr="0">
            <a:noAutofit/>
          </a:bodyPr>
          <a:lstStyle/>
          <a:p>
            <a:pPr>
              <a:spcBef>
                <a:spcPts val="0"/>
              </a:spcBef>
              <a:buNone/>
            </a:pPr>
            <a:endParaRPr/>
          </a:p>
        </p:txBody>
      </p:sp>
      <p:sp>
        <p:nvSpPr>
          <p:cNvPr id="191" name="Shape 191"/>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935037" y="4416425"/>
            <a:ext cx="5140200" cy="4181400"/>
          </a:xfrm>
          <a:prstGeom prst="rect">
            <a:avLst/>
          </a:prstGeom>
        </p:spPr>
        <p:txBody>
          <a:bodyPr lIns="91425" tIns="91425" rIns="91425" bIns="91425" anchor="t" anchorCtr="0">
            <a:noAutofit/>
          </a:bodyPr>
          <a:lstStyle/>
          <a:p>
            <a:pPr>
              <a:spcBef>
                <a:spcPts val="0"/>
              </a:spcBef>
              <a:buNone/>
            </a:pPr>
            <a:endParaRPr/>
          </a:p>
        </p:txBody>
      </p:sp>
      <p:sp>
        <p:nvSpPr>
          <p:cNvPr id="197" name="Shape 197"/>
          <p:cNvSpPr txBox="1">
            <a:spLocks noGrp="1"/>
          </p:cNvSpPr>
          <p:nvPr>
            <p:ph type="sldNum" idx="12"/>
          </p:nvPr>
        </p:nvSpPr>
        <p:spPr>
          <a:xfrm>
            <a:off x="3971925" y="8832850"/>
            <a:ext cx="3038399" cy="463499"/>
          </a:xfrm>
          <a:prstGeom prst="rect">
            <a:avLst/>
          </a:prstGeom>
        </p:spPr>
        <p:txBody>
          <a:bodyPr lIns="19250" tIns="0" rIns="19250" bIns="0" anchor="b" anchorCtr="0">
            <a:noAutofit/>
          </a:bodyPr>
          <a:lstStyle/>
          <a:p>
            <a:pPr lvl="0">
              <a:spcBef>
                <a:spcPts val="0"/>
              </a:spcBef>
              <a:buClr>
                <a:srgbClr val="000000"/>
              </a:buClr>
              <a:buSzPct val="25000"/>
              <a:buFont typeface="Arial"/>
              <a:buNone/>
            </a:pPr>
            <a:r>
              <a:rPr lang="en-US"/>
              <a:t>Slide </a:t>
            </a:r>
            <a:fld id="{00000000-1234-1234-1234-123412341234}" type="slidenum">
              <a:rPr lang="en-US"/>
              <a:pPr lvl="0">
                <a:spcBef>
                  <a:spcPts val="0"/>
                </a:spcBef>
                <a:buClr>
                  <a:srgbClr val="000000"/>
                </a:buClr>
                <a:buSzPct val="25000"/>
                <a:buFont typeface="Arial"/>
                <a:buNone/>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sldNum" idx="12"/>
          </p:nvPr>
        </p:nvSpPr>
        <p:spPr>
          <a:xfrm>
            <a:off x="3971925" y="8832850"/>
            <a:ext cx="3038475" cy="463550"/>
          </a:xfrm>
          <a:prstGeom prst="rect">
            <a:avLst/>
          </a:prstGeom>
          <a:noFill/>
          <a:ln>
            <a:noFill/>
          </a:ln>
        </p:spPr>
        <p:txBody>
          <a:bodyPr lIns="19250" tIns="0" rIns="19250" bIns="0" anchor="b" anchorCtr="0">
            <a:noAutofit/>
          </a:bodyPr>
          <a:lstStyle/>
          <a:p>
            <a:pPr marL="0" marR="0" lvl="0" indent="0" algn="r" rtl="0">
              <a:spcBef>
                <a:spcPts val="0"/>
              </a:spcBef>
              <a:spcAft>
                <a:spcPts val="0"/>
              </a:spcAft>
              <a:buSzPct val="25000"/>
              <a:buNone/>
            </a:pPr>
            <a:r>
              <a:rPr lang="en-US" sz="1100" b="0" i="0" u="none" strike="noStrike" cap="none" baseline="0">
                <a:solidFill>
                  <a:schemeClr val="dk1"/>
                </a:solidFill>
                <a:latin typeface="Arial"/>
                <a:ea typeface="Arial"/>
                <a:cs typeface="Arial"/>
                <a:sym typeface="Arial"/>
              </a:rPr>
              <a:t>Slide </a:t>
            </a:r>
            <a:fld id="{00000000-1234-1234-1234-123412341234}" type="slidenum">
              <a:rPr lang="en-US" sz="11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16</a:t>
            </a:fld>
            <a:endParaRPr lang="en-US" sz="1100" b="0" i="0" u="none" strike="noStrike" cap="none" baseline="0">
              <a:solidFill>
                <a:schemeClr val="dk1"/>
              </a:solidFill>
              <a:latin typeface="Arial"/>
              <a:ea typeface="Arial"/>
              <a:cs typeface="Arial"/>
              <a:sym typeface="Arial"/>
            </a:endParaRPr>
          </a:p>
        </p:txBody>
      </p:sp>
      <p:sp>
        <p:nvSpPr>
          <p:cNvPr id="205" name="Shape 205"/>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6" name="Shape 206"/>
          <p:cNvSpPr txBox="1">
            <a:spLocks noGrp="1"/>
          </p:cNvSpPr>
          <p:nvPr>
            <p:ph type="body" idx="1"/>
          </p:nvPr>
        </p:nvSpPr>
        <p:spPr>
          <a:xfrm>
            <a:off x="935037" y="4416425"/>
            <a:ext cx="5140324" cy="4181475"/>
          </a:xfrm>
          <a:prstGeom prst="rect">
            <a:avLst/>
          </a:prstGeom>
          <a:noFill/>
          <a:ln>
            <a:noFill/>
          </a:ln>
        </p:spPr>
        <p:txBody>
          <a:bodyPr lIns="93050" tIns="46525" rIns="93050" bIns="4652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Make sure that you can count on a positive letter of recommendation. If you aren’t sure, ask!</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Give the person writing the letter at least two weeks notice before the mail date. Not only is it rude to ask for a letter of recommendation at the last minute, but most people will write a better letter if you give them more time.</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Furnish the person writing the letter with a list of accomplishments, or provide them with a resume. [Note to presenter: a form for this purpose is provided.]</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Send them a thank you note.</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Save a copy of these recommendations for future use.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935037" y="4416425"/>
            <a:ext cx="5140324" cy="4181475"/>
          </a:xfrm>
          <a:prstGeom prst="rect">
            <a:avLst/>
          </a:prstGeom>
        </p:spPr>
        <p:txBody>
          <a:bodyPr lIns="91425" tIns="91425" rIns="91425" bIns="91425" anchor="t" anchorCtr="0">
            <a:noAutofit/>
          </a:bodyPr>
          <a:lstStyle/>
          <a:p>
            <a:pPr>
              <a:spcBef>
                <a:spcPts val="0"/>
              </a:spcBef>
              <a:buNone/>
            </a:pPr>
            <a:endParaRPr/>
          </a:p>
        </p:txBody>
      </p:sp>
      <p:sp>
        <p:nvSpPr>
          <p:cNvPr id="213" name="Shape 213"/>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935037" y="4416425"/>
            <a:ext cx="5140324" cy="4181475"/>
          </a:xfrm>
          <a:prstGeom prst="rect">
            <a:avLst/>
          </a:prstGeom>
        </p:spPr>
        <p:txBody>
          <a:bodyPr lIns="91425" tIns="91425" rIns="91425" bIns="91425" anchor="t" anchorCtr="0">
            <a:noAutofit/>
          </a:bodyPr>
          <a:lstStyle/>
          <a:p>
            <a:pPr>
              <a:spcBef>
                <a:spcPts val="0"/>
              </a:spcBef>
              <a:buNone/>
            </a:pPr>
            <a:endParaRPr/>
          </a:p>
        </p:txBody>
      </p:sp>
      <p:sp>
        <p:nvSpPr>
          <p:cNvPr id="219" name="Shape 219"/>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sldNum" idx="12"/>
          </p:nvPr>
        </p:nvSpPr>
        <p:spPr>
          <a:xfrm>
            <a:off x="3971925" y="8832850"/>
            <a:ext cx="3038475" cy="463550"/>
          </a:xfrm>
          <a:prstGeom prst="rect">
            <a:avLst/>
          </a:prstGeom>
          <a:noFill/>
          <a:ln>
            <a:noFill/>
          </a:ln>
        </p:spPr>
        <p:txBody>
          <a:bodyPr lIns="19250" tIns="0" rIns="19250" bIns="0" anchor="b" anchorCtr="0">
            <a:noAutofit/>
          </a:bodyPr>
          <a:lstStyle/>
          <a:p>
            <a:pPr marL="0" marR="0" lvl="0" indent="0" algn="r" rtl="0">
              <a:spcBef>
                <a:spcPts val="0"/>
              </a:spcBef>
              <a:spcAft>
                <a:spcPts val="0"/>
              </a:spcAft>
              <a:buSzPct val="25000"/>
              <a:buNone/>
            </a:pPr>
            <a:r>
              <a:rPr lang="en-US" sz="1100" b="0" i="0" u="none" strike="noStrike" cap="none" baseline="0">
                <a:solidFill>
                  <a:schemeClr val="dk1"/>
                </a:solidFill>
                <a:latin typeface="Arial"/>
                <a:ea typeface="Arial"/>
                <a:cs typeface="Arial"/>
                <a:sym typeface="Arial"/>
              </a:rPr>
              <a:t>Slide </a:t>
            </a:r>
            <a:fld id="{00000000-1234-1234-1234-123412341234}" type="slidenum">
              <a:rPr lang="en-US" sz="11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20</a:t>
            </a:fld>
            <a:endParaRPr lang="en-US" sz="1100" b="0" i="0" u="none" strike="noStrike" cap="none" baseline="0">
              <a:solidFill>
                <a:schemeClr val="dk1"/>
              </a:solidFill>
              <a:latin typeface="Arial"/>
              <a:ea typeface="Arial"/>
              <a:cs typeface="Arial"/>
              <a:sym typeface="Arial"/>
            </a:endParaRPr>
          </a:p>
        </p:txBody>
      </p:sp>
      <p:sp>
        <p:nvSpPr>
          <p:cNvPr id="239" name="Shape 239"/>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0" name="Shape 240"/>
          <p:cNvSpPr txBox="1">
            <a:spLocks noGrp="1"/>
          </p:cNvSpPr>
          <p:nvPr>
            <p:ph type="body" idx="1"/>
          </p:nvPr>
        </p:nvSpPr>
        <p:spPr>
          <a:xfrm>
            <a:off x="935037" y="4416425"/>
            <a:ext cx="5140324" cy="4181475"/>
          </a:xfrm>
          <a:prstGeom prst="rect">
            <a:avLst/>
          </a:prstGeom>
          <a:noFill/>
          <a:ln>
            <a:noFill/>
          </a:ln>
        </p:spPr>
        <p:txBody>
          <a:bodyPr lIns="93050" tIns="46525" rIns="93050" bIns="4652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FAFSA stands for “Free Application for Federal Student Aid.”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sldNum" idx="12"/>
          </p:nvPr>
        </p:nvSpPr>
        <p:spPr>
          <a:xfrm>
            <a:off x="3971925" y="8832850"/>
            <a:ext cx="3038475" cy="463550"/>
          </a:xfrm>
          <a:prstGeom prst="rect">
            <a:avLst/>
          </a:prstGeom>
          <a:noFill/>
          <a:ln>
            <a:noFill/>
          </a:ln>
        </p:spPr>
        <p:txBody>
          <a:bodyPr lIns="19250" tIns="0" rIns="19250" bIns="0" anchor="b" anchorCtr="0">
            <a:noAutofit/>
          </a:bodyPr>
          <a:lstStyle/>
          <a:p>
            <a:pPr marL="0" marR="0" lvl="0" indent="0" algn="r" rtl="0">
              <a:spcBef>
                <a:spcPts val="0"/>
              </a:spcBef>
              <a:spcAft>
                <a:spcPts val="0"/>
              </a:spcAft>
              <a:buSzPct val="25000"/>
              <a:buNone/>
            </a:pPr>
            <a:r>
              <a:rPr lang="en-US" sz="1100" b="0" i="0" u="none" strike="noStrike" cap="none" baseline="0">
                <a:solidFill>
                  <a:schemeClr val="dk1"/>
                </a:solidFill>
                <a:latin typeface="Arial"/>
                <a:ea typeface="Arial"/>
                <a:cs typeface="Arial"/>
                <a:sym typeface="Arial"/>
              </a:rPr>
              <a:t>Slide </a:t>
            </a:r>
            <a:fld id="{00000000-1234-1234-1234-123412341234}" type="slidenum">
              <a:rPr lang="en-US" sz="11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21</a:t>
            </a:fld>
            <a:endParaRPr lang="en-US" sz="1100" b="0" i="0" u="none" strike="noStrike" cap="none" baseline="0">
              <a:solidFill>
                <a:schemeClr val="dk1"/>
              </a:solidFill>
              <a:latin typeface="Arial"/>
              <a:ea typeface="Arial"/>
              <a:cs typeface="Arial"/>
              <a:sym typeface="Arial"/>
            </a:endParaRPr>
          </a:p>
        </p:txBody>
      </p:sp>
      <p:sp>
        <p:nvSpPr>
          <p:cNvPr id="226" name="Shape 226"/>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7" name="Shape 227"/>
          <p:cNvSpPr txBox="1">
            <a:spLocks noGrp="1"/>
          </p:cNvSpPr>
          <p:nvPr>
            <p:ph type="body" idx="1"/>
          </p:nvPr>
        </p:nvSpPr>
        <p:spPr>
          <a:xfrm>
            <a:off x="935037" y="4416425"/>
            <a:ext cx="5140324" cy="4181475"/>
          </a:xfrm>
          <a:prstGeom prst="rect">
            <a:avLst/>
          </a:prstGeom>
          <a:noFill/>
          <a:ln>
            <a:noFill/>
          </a:ln>
        </p:spPr>
        <p:txBody>
          <a:bodyPr lIns="93050" tIns="46525" rIns="93050" bIns="4652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Make time to apply for scholarships. Keep your eyes open for scholarship opportunities for which you might be a good candidate.  There are three types of scholarships: Academic, Departmental, and Private.</a:t>
            </a: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Colleges commonly award money to students based on grades and test scores. Schools also frequently consider community service and extracurricular involvement. They like to see that you have the potential to contribute both academically and socially. Look for ways to get involved in school and in your community that will show colleges you are a well-rounded individual.</a:t>
            </a: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If you have a particular talent or know exactly what you want to study in college, contact people in those departments in the schools which you apply. Once again, don’t be afraid to pick up the phone. Let them know who you are and how you can contribute to their department.  </a:t>
            </a: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If you have a particular talent or know exactly what you want to study in college, contact people in those departments in the schools which you apply. Once again, don’t be afraid to pick up the phone. Let them know who you are and how you can contribute to their department.  </a:t>
            </a: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Many large companies offer help to children of their employees. Ask your parents to find out if their employers have any programs for which you may be eligible. These programs are usually not need-based or merit-based.</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Local businesses may offer scholarships to high school students in the area. If a company has supported the school through ads in the student newspaper or yearbook, they may have scholarships available.</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Philanthropists, charitable organizations, religious groups, and other groups also offer scholarships. Look into local opportunities, and if you’re not sure if a particular organization offers a scholarship, don’t be afraid to ask.</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sldNum" idx="12"/>
          </p:nvPr>
        </p:nvSpPr>
        <p:spPr>
          <a:xfrm>
            <a:off x="3971925" y="8832850"/>
            <a:ext cx="3038475" cy="463550"/>
          </a:xfrm>
          <a:prstGeom prst="rect">
            <a:avLst/>
          </a:prstGeom>
          <a:noFill/>
          <a:ln>
            <a:noFill/>
          </a:ln>
        </p:spPr>
        <p:txBody>
          <a:bodyPr lIns="19250" tIns="0" rIns="19250" bIns="0" anchor="b" anchorCtr="0">
            <a:noAutofit/>
          </a:bodyPr>
          <a:lstStyle/>
          <a:p>
            <a:pPr marL="0" marR="0" lvl="0" indent="0" algn="r" rtl="0">
              <a:spcBef>
                <a:spcPts val="0"/>
              </a:spcBef>
              <a:spcAft>
                <a:spcPts val="0"/>
              </a:spcAft>
              <a:buSzPct val="25000"/>
              <a:buNone/>
            </a:pPr>
            <a:r>
              <a:rPr lang="en-US" sz="1100" b="0" i="0" u="none" strike="noStrike" cap="none" baseline="0">
                <a:solidFill>
                  <a:schemeClr val="dk1"/>
                </a:solidFill>
                <a:latin typeface="Arial"/>
                <a:ea typeface="Arial"/>
                <a:cs typeface="Arial"/>
                <a:sym typeface="Arial"/>
              </a:rPr>
              <a:t>Slide </a:t>
            </a:r>
            <a:fld id="{00000000-1234-1234-1234-123412341234}" type="slidenum">
              <a:rPr lang="en-US" sz="11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a:t>
            </a:fld>
            <a:endParaRPr lang="en-US" sz="1100" b="0" i="0" u="none" strike="noStrike" cap="none" baseline="0">
              <a:solidFill>
                <a:schemeClr val="dk1"/>
              </a:solidFill>
              <a:latin typeface="Arial"/>
              <a:ea typeface="Arial"/>
              <a:cs typeface="Arial"/>
              <a:sym typeface="Arial"/>
            </a:endParaRPr>
          </a:p>
        </p:txBody>
      </p:sp>
      <p:sp>
        <p:nvSpPr>
          <p:cNvPr id="97" name="Shape 97"/>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35037" y="4416425"/>
            <a:ext cx="5140324" cy="4181475"/>
          </a:xfrm>
          <a:prstGeom prst="rect">
            <a:avLst/>
          </a:prstGeom>
          <a:noFill/>
          <a:ln>
            <a:noFill/>
          </a:ln>
        </p:spPr>
        <p:txBody>
          <a:bodyPr lIns="93050" tIns="46525" rIns="93050" bIns="4652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Welcome to College Night!</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You are here because you have questions about getting into college, and you may want to know what you have to do in high school to prepare. You may wonder about standardized tests. You probably have questions about the applications process. Finally, you probably want information about financial aid. You probably feel overwhelmed by all this, but let’s take things one step at a time.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935037" y="4416425"/>
            <a:ext cx="5140324" cy="4181475"/>
          </a:xfrm>
          <a:prstGeom prst="rect">
            <a:avLst/>
          </a:prstGeom>
        </p:spPr>
        <p:txBody>
          <a:bodyPr lIns="91425" tIns="91425" rIns="91425" bIns="91425" anchor="t" anchorCtr="0">
            <a:noAutofit/>
          </a:bodyPr>
          <a:lstStyle/>
          <a:p>
            <a:pPr>
              <a:spcBef>
                <a:spcPts val="0"/>
              </a:spcBef>
              <a:buNone/>
            </a:pPr>
            <a:endParaRPr/>
          </a:p>
        </p:txBody>
      </p:sp>
      <p:sp>
        <p:nvSpPr>
          <p:cNvPr id="233" name="Shape 233"/>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935037" y="4416425"/>
            <a:ext cx="5140200" cy="4181400"/>
          </a:xfrm>
          <a:prstGeom prst="rect">
            <a:avLst/>
          </a:prstGeom>
        </p:spPr>
        <p:txBody>
          <a:bodyPr lIns="91425" tIns="91425" rIns="91425" bIns="91425" anchor="t" anchorCtr="0">
            <a:noAutofit/>
          </a:bodyPr>
          <a:lstStyle/>
          <a:p>
            <a:pPr>
              <a:spcBef>
                <a:spcPts val="0"/>
              </a:spcBef>
              <a:buNone/>
            </a:pPr>
            <a:endParaRPr/>
          </a:p>
        </p:txBody>
      </p:sp>
      <p:sp>
        <p:nvSpPr>
          <p:cNvPr id="246" name="Shape 246"/>
          <p:cNvSpPr txBox="1">
            <a:spLocks noGrp="1"/>
          </p:cNvSpPr>
          <p:nvPr>
            <p:ph type="sldNum" idx="12"/>
          </p:nvPr>
        </p:nvSpPr>
        <p:spPr>
          <a:xfrm>
            <a:off x="3971925" y="8832850"/>
            <a:ext cx="3038399" cy="463499"/>
          </a:xfrm>
          <a:prstGeom prst="rect">
            <a:avLst/>
          </a:prstGeom>
        </p:spPr>
        <p:txBody>
          <a:bodyPr lIns="19250" tIns="0" rIns="19250" bIns="0" anchor="b" anchorCtr="0">
            <a:noAutofit/>
          </a:bodyPr>
          <a:lstStyle/>
          <a:p>
            <a:pPr lvl="0">
              <a:spcBef>
                <a:spcPts val="0"/>
              </a:spcBef>
              <a:buClr>
                <a:srgbClr val="000000"/>
              </a:buClr>
              <a:buSzPct val="25000"/>
              <a:buFont typeface="Arial"/>
              <a:buNone/>
            </a:pPr>
            <a:r>
              <a:rPr lang="en-US"/>
              <a:t>Slide </a:t>
            </a:r>
            <a:fld id="{00000000-1234-1234-1234-123412341234}" type="slidenum">
              <a:rPr lang="en-US"/>
              <a:pPr lvl="0">
                <a:spcBef>
                  <a:spcPts val="0"/>
                </a:spcBef>
                <a:buClr>
                  <a:srgbClr val="000000"/>
                </a:buClr>
                <a:buSzPct val="25000"/>
                <a:buFont typeface="Arial"/>
                <a:buNone/>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935037" y="4416425"/>
            <a:ext cx="5140324" cy="4181475"/>
          </a:xfrm>
          <a:prstGeom prst="rect">
            <a:avLst/>
          </a:prstGeom>
        </p:spPr>
        <p:txBody>
          <a:bodyPr lIns="91425" tIns="91425" rIns="91425" bIns="91425" anchor="t" anchorCtr="0">
            <a:noAutofit/>
          </a:bodyPr>
          <a:lstStyle/>
          <a:p>
            <a:pPr>
              <a:spcBef>
                <a:spcPts val="0"/>
              </a:spcBef>
              <a:buNone/>
            </a:pPr>
            <a:endParaRPr/>
          </a:p>
        </p:txBody>
      </p:sp>
      <p:sp>
        <p:nvSpPr>
          <p:cNvPr id="253" name="Shape 253"/>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935037" y="4416425"/>
            <a:ext cx="5140324" cy="4181475"/>
          </a:xfrm>
          <a:prstGeom prst="rect">
            <a:avLst/>
          </a:prstGeom>
        </p:spPr>
        <p:txBody>
          <a:bodyPr lIns="91425" tIns="91425" rIns="91425" bIns="91425" anchor="t" anchorCtr="0">
            <a:noAutofit/>
          </a:bodyPr>
          <a:lstStyle/>
          <a:p>
            <a:pPr>
              <a:spcBef>
                <a:spcPts val="0"/>
              </a:spcBef>
              <a:buNone/>
            </a:pPr>
            <a:endParaRPr/>
          </a:p>
        </p:txBody>
      </p:sp>
      <p:sp>
        <p:nvSpPr>
          <p:cNvPr id="105" name="Shape 105"/>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935037" y="4416425"/>
            <a:ext cx="5140324" cy="4181475"/>
          </a:xfrm>
          <a:prstGeom prst="rect">
            <a:avLst/>
          </a:prstGeom>
        </p:spPr>
        <p:txBody>
          <a:bodyPr lIns="91425" tIns="91425" rIns="91425" bIns="91425" anchor="t" anchorCtr="0">
            <a:noAutofit/>
          </a:bodyPr>
          <a:lstStyle/>
          <a:p>
            <a:pPr>
              <a:spcBef>
                <a:spcPts val="0"/>
              </a:spcBef>
              <a:buNone/>
            </a:pPr>
            <a:endParaRPr/>
          </a:p>
        </p:txBody>
      </p:sp>
      <p:sp>
        <p:nvSpPr>
          <p:cNvPr id="112" name="Shape 112"/>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sldNum" idx="12"/>
          </p:nvPr>
        </p:nvSpPr>
        <p:spPr>
          <a:xfrm>
            <a:off x="3971925" y="8832850"/>
            <a:ext cx="3038475" cy="463550"/>
          </a:xfrm>
          <a:prstGeom prst="rect">
            <a:avLst/>
          </a:prstGeom>
          <a:noFill/>
          <a:ln>
            <a:noFill/>
          </a:ln>
        </p:spPr>
        <p:txBody>
          <a:bodyPr lIns="19250" tIns="0" rIns="19250" bIns="0" anchor="b" anchorCtr="0">
            <a:noAutofit/>
          </a:bodyPr>
          <a:lstStyle/>
          <a:p>
            <a:pPr marL="0" marR="0" lvl="0" indent="0" algn="r" rtl="0">
              <a:spcBef>
                <a:spcPts val="0"/>
              </a:spcBef>
              <a:spcAft>
                <a:spcPts val="0"/>
              </a:spcAft>
              <a:buSzPct val="25000"/>
              <a:buNone/>
            </a:pPr>
            <a:r>
              <a:rPr lang="en-US" sz="1100" b="0" i="0" u="none" strike="noStrike" cap="none" baseline="0">
                <a:solidFill>
                  <a:schemeClr val="dk1"/>
                </a:solidFill>
                <a:latin typeface="Arial"/>
                <a:ea typeface="Arial"/>
                <a:cs typeface="Arial"/>
                <a:sym typeface="Arial"/>
              </a:rPr>
              <a:t>Slide </a:t>
            </a:r>
            <a:fld id="{00000000-1234-1234-1234-123412341234}" type="slidenum">
              <a:rPr lang="en-US" sz="11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5</a:t>
            </a:fld>
            <a:endParaRPr lang="en-US" sz="1100" b="0" i="0" u="none" strike="noStrike" cap="none" baseline="0">
              <a:solidFill>
                <a:schemeClr val="dk1"/>
              </a:solidFill>
              <a:latin typeface="Arial"/>
              <a:ea typeface="Arial"/>
              <a:cs typeface="Arial"/>
              <a:sym typeface="Arial"/>
            </a:endParaRPr>
          </a:p>
        </p:txBody>
      </p:sp>
      <p:sp>
        <p:nvSpPr>
          <p:cNvPr id="120" name="Shape 120"/>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935037" y="4416425"/>
            <a:ext cx="5140324" cy="4181475"/>
          </a:xfrm>
          <a:prstGeom prst="rect">
            <a:avLst/>
          </a:prstGeom>
          <a:noFill/>
          <a:ln>
            <a:noFill/>
          </a:ln>
        </p:spPr>
        <p:txBody>
          <a:bodyPr lIns="93050" tIns="46525" rIns="93050" bIns="4652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Your Guidance Counselor will be meeting with you individually to go over what would be your target schools, but from year to year the applicant pool can change therefore there is no guarantee on this process.  Your counselor will help you choose schools that will be a good match.</a:t>
            </a: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Discuss Finding a good match. </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While considering where to apply, narrow your choices down to about six schools. You want to give yourself a range of choices, so don’t put all your eggs in one basket.</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Apply to two “safe” schools: Currently enrolled students at these colleges should have lower average GPA and standardized test scores than you do. You should feel that you have a 75–90 percent chance of getting in. </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Apply to two “reach” schools: These schools should be difficult for you to get into. Students enrolled should generally have higher GPAs and standardized test scores than you do. Often, these are extraordinarily difficult schools for anyone to get into. </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Apply to two “good fit” schools: Students should have GPAs and test scores similar to yours. These should be schools that you would be happy to go to and where you have a good chance of getting 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sldNum" idx="12"/>
          </p:nvPr>
        </p:nvSpPr>
        <p:spPr>
          <a:xfrm>
            <a:off x="3971925" y="8832850"/>
            <a:ext cx="3038475" cy="463550"/>
          </a:xfrm>
          <a:prstGeom prst="rect">
            <a:avLst/>
          </a:prstGeom>
          <a:noFill/>
          <a:ln>
            <a:noFill/>
          </a:ln>
        </p:spPr>
        <p:txBody>
          <a:bodyPr lIns="19250" tIns="0" rIns="19250" bIns="0" anchor="b" anchorCtr="0">
            <a:noAutofit/>
          </a:bodyPr>
          <a:lstStyle/>
          <a:p>
            <a:pPr marL="0" marR="0" lvl="0" indent="0" algn="r" rtl="0">
              <a:spcBef>
                <a:spcPts val="0"/>
              </a:spcBef>
              <a:spcAft>
                <a:spcPts val="0"/>
              </a:spcAft>
              <a:buSzPct val="25000"/>
              <a:buNone/>
            </a:pPr>
            <a:r>
              <a:rPr lang="en-US" sz="1100" b="0" i="0" u="none" strike="noStrike" cap="none" baseline="0">
                <a:solidFill>
                  <a:schemeClr val="dk1"/>
                </a:solidFill>
                <a:latin typeface="Arial"/>
                <a:ea typeface="Arial"/>
                <a:cs typeface="Arial"/>
                <a:sym typeface="Arial"/>
              </a:rPr>
              <a:t>Slide </a:t>
            </a:r>
            <a:fld id="{00000000-1234-1234-1234-123412341234}" type="slidenum">
              <a:rPr lang="en-US" sz="11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6</a:t>
            </a:fld>
            <a:endParaRPr lang="en-US" sz="1100" b="0" i="0" u="none" strike="noStrike" cap="none" baseline="0">
              <a:solidFill>
                <a:schemeClr val="dk1"/>
              </a:solidFill>
              <a:latin typeface="Arial"/>
              <a:ea typeface="Arial"/>
              <a:cs typeface="Arial"/>
              <a:sym typeface="Arial"/>
            </a:endParaRPr>
          </a:p>
        </p:txBody>
      </p:sp>
      <p:sp>
        <p:nvSpPr>
          <p:cNvPr id="128" name="Shape 128"/>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 name="Shape 129"/>
          <p:cNvSpPr txBox="1">
            <a:spLocks noGrp="1"/>
          </p:cNvSpPr>
          <p:nvPr>
            <p:ph type="body" idx="1"/>
          </p:nvPr>
        </p:nvSpPr>
        <p:spPr>
          <a:xfrm>
            <a:off x="935037" y="4416425"/>
            <a:ext cx="5140324" cy="4181475"/>
          </a:xfrm>
          <a:prstGeom prst="rect">
            <a:avLst/>
          </a:prstGeom>
          <a:noFill/>
          <a:ln>
            <a:noFill/>
          </a:ln>
        </p:spPr>
        <p:txBody>
          <a:bodyPr lIns="93050" tIns="46525" rIns="93050" bIns="4652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Deciding on a college can be tough; however, it can also be a lot of fun. Consider what each college has to offer. You might want to look at aspects such as: </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Size: Do you want a larger university with a large, diverse population and mostly lecture-style classes? Or do you want a smaller school with more contact with professors?</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Public or private: Private colleges and universities are generally more expensive than public schools and usually have a smaller student population as well.</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Location: Is the school close to home? Is it in a large city or a small town?</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Cost: How much is tuition? What about housing? </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Majors: Do they have a program in your line of study?</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Student Life: What’s the atmosphere like on campus? Is it a student-friendly and fun environment? What do students have to say about their school?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935037" y="4416425"/>
            <a:ext cx="5140324" cy="4181475"/>
          </a:xfrm>
          <a:prstGeom prst="rect">
            <a:avLst/>
          </a:prstGeom>
        </p:spPr>
        <p:txBody>
          <a:bodyPr lIns="91425" tIns="91425" rIns="91425" bIns="91425" anchor="t" anchorCtr="0">
            <a:noAutofit/>
          </a:bodyPr>
          <a:lstStyle/>
          <a:p>
            <a:pPr>
              <a:spcBef>
                <a:spcPts val="0"/>
              </a:spcBef>
              <a:buNone/>
            </a:pPr>
            <a:endParaRPr/>
          </a:p>
        </p:txBody>
      </p:sp>
      <p:sp>
        <p:nvSpPr>
          <p:cNvPr id="136" name="Shape 136"/>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sldNum" idx="12"/>
          </p:nvPr>
        </p:nvSpPr>
        <p:spPr>
          <a:xfrm>
            <a:off x="3971925" y="8832850"/>
            <a:ext cx="3038475" cy="463550"/>
          </a:xfrm>
          <a:prstGeom prst="rect">
            <a:avLst/>
          </a:prstGeom>
          <a:noFill/>
          <a:ln>
            <a:noFill/>
          </a:ln>
        </p:spPr>
        <p:txBody>
          <a:bodyPr lIns="19250" tIns="0" rIns="19250" bIns="0" anchor="b" anchorCtr="0">
            <a:noAutofit/>
          </a:bodyPr>
          <a:lstStyle/>
          <a:p>
            <a:pPr marL="0" marR="0" lvl="0" indent="0" algn="r" rtl="0">
              <a:spcBef>
                <a:spcPts val="0"/>
              </a:spcBef>
              <a:spcAft>
                <a:spcPts val="0"/>
              </a:spcAft>
              <a:buSzPct val="25000"/>
              <a:buNone/>
            </a:pPr>
            <a:r>
              <a:rPr lang="en-US" sz="1100" b="0" i="0" u="none" strike="noStrike" cap="none" baseline="0">
                <a:solidFill>
                  <a:schemeClr val="dk1"/>
                </a:solidFill>
                <a:latin typeface="Arial"/>
                <a:ea typeface="Arial"/>
                <a:cs typeface="Arial"/>
                <a:sym typeface="Arial"/>
              </a:rPr>
              <a:t>Slide </a:t>
            </a:r>
            <a:fld id="{00000000-1234-1234-1234-123412341234}" type="slidenum">
              <a:rPr lang="en-US" sz="11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8</a:t>
            </a:fld>
            <a:endParaRPr lang="en-US" sz="1100" b="0" i="0" u="none" strike="noStrike" cap="none" baseline="0">
              <a:solidFill>
                <a:schemeClr val="dk1"/>
              </a:solidFill>
              <a:latin typeface="Arial"/>
              <a:ea typeface="Arial"/>
              <a:cs typeface="Arial"/>
              <a:sym typeface="Arial"/>
            </a:endParaRPr>
          </a:p>
        </p:txBody>
      </p:sp>
      <p:sp>
        <p:nvSpPr>
          <p:cNvPr id="151" name="Shape 151"/>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2" name="Shape 152"/>
          <p:cNvSpPr txBox="1">
            <a:spLocks noGrp="1"/>
          </p:cNvSpPr>
          <p:nvPr>
            <p:ph type="body" idx="1"/>
          </p:nvPr>
        </p:nvSpPr>
        <p:spPr>
          <a:xfrm>
            <a:off x="935037" y="4416425"/>
            <a:ext cx="5140324" cy="4181475"/>
          </a:xfrm>
          <a:prstGeom prst="rect">
            <a:avLst/>
          </a:prstGeom>
          <a:noFill/>
          <a:ln>
            <a:noFill/>
          </a:ln>
        </p:spPr>
        <p:txBody>
          <a:bodyPr lIns="93050" tIns="46525" rIns="93050" bIns="4652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Look for application deadlines and apply early. Colleges usually begin accepting applications after the first quarter of your senior year. Check with individual colleges. </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If you definitely know where you would like to go to college, you may apply using early decision or early action. Both of these options involve applying early in your senior year. You will receive notification from the college in December, January, or February. Do keep in mind, however, that early decision is binding. In other words, if the college accepts you and offers you an adequate financial aid package, you must go there. </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Early action is not binding. You may still apply to other colleges as part of regular admissions; however, many schools won’t allow you to apply to other schools as part of early action.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sldNum" idx="12"/>
          </p:nvPr>
        </p:nvSpPr>
        <p:spPr>
          <a:xfrm>
            <a:off x="3971925" y="8832850"/>
            <a:ext cx="3038475" cy="463550"/>
          </a:xfrm>
          <a:prstGeom prst="rect">
            <a:avLst/>
          </a:prstGeom>
          <a:noFill/>
          <a:ln>
            <a:noFill/>
          </a:ln>
        </p:spPr>
        <p:txBody>
          <a:bodyPr lIns="19250" tIns="0" rIns="19250" bIns="0" anchor="b" anchorCtr="0">
            <a:noAutofit/>
          </a:bodyPr>
          <a:lstStyle/>
          <a:p>
            <a:pPr marL="0" marR="0" lvl="0" indent="0" algn="r" rtl="0">
              <a:spcBef>
                <a:spcPts val="0"/>
              </a:spcBef>
              <a:spcAft>
                <a:spcPts val="0"/>
              </a:spcAft>
              <a:buSzPct val="25000"/>
              <a:buNone/>
            </a:pPr>
            <a:r>
              <a:rPr lang="en-US" sz="1100" b="0" i="0" u="none" strike="noStrike" cap="none" baseline="0">
                <a:solidFill>
                  <a:schemeClr val="dk1"/>
                </a:solidFill>
                <a:latin typeface="Arial"/>
                <a:ea typeface="Arial"/>
                <a:cs typeface="Arial"/>
                <a:sym typeface="Arial"/>
              </a:rPr>
              <a:t>Slide </a:t>
            </a:r>
            <a:fld id="{00000000-1234-1234-1234-123412341234}" type="slidenum">
              <a:rPr lang="en-US" sz="11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9</a:t>
            </a:fld>
            <a:endParaRPr lang="en-US" sz="1100" b="0" i="0" u="none" strike="noStrike" cap="none" baseline="0">
              <a:solidFill>
                <a:schemeClr val="dk1"/>
              </a:solidFill>
              <a:latin typeface="Arial"/>
              <a:ea typeface="Arial"/>
              <a:cs typeface="Arial"/>
              <a:sym typeface="Arial"/>
            </a:endParaRPr>
          </a:p>
        </p:txBody>
      </p:sp>
      <p:sp>
        <p:nvSpPr>
          <p:cNvPr id="159" name="Shape 159"/>
          <p:cNvSpPr>
            <a:spLocks noGrp="1" noRot="1" noChangeAspect="1"/>
          </p:cNvSpPr>
          <p:nvPr>
            <p:ph type="sldImg" idx="2"/>
          </p:nvPr>
        </p:nvSpPr>
        <p:spPr>
          <a:xfrm>
            <a:off x="1181100" y="698500"/>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0" name="Shape 160"/>
          <p:cNvSpPr txBox="1">
            <a:spLocks noGrp="1"/>
          </p:cNvSpPr>
          <p:nvPr>
            <p:ph type="body" idx="1"/>
          </p:nvPr>
        </p:nvSpPr>
        <p:spPr>
          <a:xfrm>
            <a:off x="935037" y="4416425"/>
            <a:ext cx="5140324" cy="4181475"/>
          </a:xfrm>
          <a:prstGeom prst="rect">
            <a:avLst/>
          </a:prstGeom>
          <a:noFill/>
          <a:ln>
            <a:noFill/>
          </a:ln>
        </p:spPr>
        <p:txBody>
          <a:bodyPr lIns="93050" tIns="46525" rIns="93050" bIns="4652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Generally speaking, two of the most important considerations for college admissions and academic scholarships are grade point averages and ACT/SAT scores.</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If you already have a high GPA, congratulations! You’ve made things a lot easier for yourself.</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If you take AP or honors courses, many colleges will weight them—thus, getting a B+ in a difficult course will count for more than getting an A- in an easier course.</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If you didn’t do as well in your freshman and sophomore years as you believe you could have, turning your GPA around in your junior and senior years will have an impact on your admission. Also, if you have a learning disability or something else in your life that has hurt your academics, you should mention it in your personal essay or have a counselor or other adult describe it in your letters of recommendation. Admissions officers don’t just look for someone who has a perfect GPA and perfect test scores. They want well-rounded individuals or people who have overcome some difficulties. </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After you’ve won acceptance to a college, don’t slack off for the rest of your senior year! Many college acceptance letters are contingent on you maintaining your current GPA.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8" name="Shape 2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spcAft>
                <a:spcPts val="0"/>
              </a:spcAft>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spcAft>
                <a:spcPts val="0"/>
              </a:spcAft>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98989"/>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98989"/>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CT.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www.fairtest.org" TargetMode="External"/><Relationship Id="rId4" Type="http://schemas.openxmlformats.org/officeDocument/2006/relationships/hyperlink" Target="http://www.collegeboard.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ctstudent.org/regist/standbytest.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t.collegeboard.org/register/waitlist-statu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vimeo.com/102639828"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eligibilitycenter.or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hyperlink" Target="http://www.hesc.com/" TargetMode="External"/><Relationship Id="rId4" Type="http://schemas.openxmlformats.org/officeDocument/2006/relationships/hyperlink" Target="http://www.collegeboard.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fastweb.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www.scholarships.com" TargetMode="External"/><Relationship Id="rId5" Type="http://schemas.openxmlformats.org/officeDocument/2006/relationships/hyperlink" Target="http://www.collegeboard.com/" TargetMode="External"/><Relationship Id="rId4" Type="http://schemas.openxmlformats.org/officeDocument/2006/relationships/hyperlink" Target="https://www.meritaid.com/page/meritAid/meritAidList.js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52400" y="304800"/>
            <a:ext cx="8763000" cy="13255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baseline="0" dirty="0">
                <a:solidFill>
                  <a:srgbClr val="CDE3FF"/>
                </a:solidFill>
                <a:latin typeface="Arial"/>
                <a:ea typeface="Arial"/>
                <a:cs typeface="Arial"/>
                <a:sym typeface="Arial"/>
              </a:rPr>
              <a:t>WELCOME </a:t>
            </a:r>
            <a:br>
              <a:rPr lang="en-US" sz="4400" b="1" i="0" u="none" strike="noStrike" cap="none" baseline="0" dirty="0">
                <a:solidFill>
                  <a:srgbClr val="CDE3FF"/>
                </a:solidFill>
                <a:latin typeface="Arial"/>
                <a:ea typeface="Arial"/>
                <a:cs typeface="Arial"/>
                <a:sym typeface="Arial"/>
              </a:rPr>
            </a:br>
            <a:r>
              <a:rPr lang="en-US" sz="4400" b="1" i="0" u="none" strike="noStrike" cap="none" baseline="0" dirty="0">
                <a:solidFill>
                  <a:srgbClr val="CDE3FF"/>
                </a:solidFill>
                <a:latin typeface="Arial"/>
                <a:ea typeface="Arial"/>
                <a:cs typeface="Arial"/>
                <a:sym typeface="Arial"/>
              </a:rPr>
              <a:t>Class Of </a:t>
            </a:r>
            <a:r>
              <a:rPr lang="en-US" sz="4400" b="1" i="0" u="none" strike="noStrike" cap="none" baseline="0" dirty="0" smtClean="0">
                <a:solidFill>
                  <a:srgbClr val="CDE3FF"/>
                </a:solidFill>
                <a:latin typeface="Arial"/>
                <a:ea typeface="Arial"/>
                <a:cs typeface="Arial"/>
                <a:sym typeface="Arial"/>
              </a:rPr>
              <a:t>2017 </a:t>
            </a:r>
            <a:endParaRPr lang="en-US" sz="4400" b="1" i="0" u="none" strike="noStrike" cap="none" baseline="0" dirty="0">
              <a:solidFill>
                <a:srgbClr val="CDE3FF"/>
              </a:solidFill>
              <a:latin typeface="Arial"/>
              <a:ea typeface="Arial"/>
              <a:cs typeface="Arial"/>
              <a:sym typeface="Arial"/>
            </a:endParaRPr>
          </a:p>
        </p:txBody>
      </p:sp>
      <p:sp>
        <p:nvSpPr>
          <p:cNvPr id="85" name="Shape 85"/>
          <p:cNvSpPr/>
          <p:nvPr/>
        </p:nvSpPr>
        <p:spPr>
          <a:xfrm>
            <a:off x="685800" y="2551836"/>
            <a:ext cx="8153399" cy="175432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0" i="0" u="none" strike="noStrike" cap="none" baseline="0" dirty="0">
                <a:solidFill>
                  <a:schemeClr val="dk1"/>
                </a:solidFill>
                <a:latin typeface="Arial"/>
                <a:ea typeface="Arial"/>
                <a:cs typeface="Arial"/>
                <a:sym typeface="Arial"/>
              </a:rPr>
              <a:t>Administration</a:t>
            </a:r>
          </a:p>
          <a:p>
            <a:pPr marL="0" marR="0" lvl="0" indent="0" algn="ctr" rtl="0">
              <a:spcBef>
                <a:spcPts val="0"/>
              </a:spcBef>
              <a:spcAft>
                <a:spcPts val="0"/>
              </a:spcAft>
              <a:buSzPct val="25000"/>
              <a:buNone/>
            </a:pPr>
            <a:r>
              <a:rPr lang="en-US" sz="1800" b="0" i="0" u="none" strike="noStrike" cap="none" baseline="0" dirty="0">
                <a:solidFill>
                  <a:schemeClr val="dk1"/>
                </a:solidFill>
                <a:latin typeface="Arial"/>
                <a:ea typeface="Arial"/>
                <a:cs typeface="Arial"/>
                <a:sym typeface="Arial"/>
              </a:rPr>
              <a:t>Susan Elliott, Principal</a:t>
            </a:r>
          </a:p>
          <a:p>
            <a:pPr marL="0" marR="0" lvl="0" indent="0" algn="ctr" rtl="0">
              <a:spcBef>
                <a:spcPts val="0"/>
              </a:spcBef>
              <a:spcAft>
                <a:spcPts val="0"/>
              </a:spcAft>
              <a:buSzPct val="25000"/>
              <a:buNone/>
            </a:pPr>
            <a:r>
              <a:rPr lang="en-US" sz="1800" b="0" i="0" u="none" strike="noStrike" cap="none" baseline="0" dirty="0">
                <a:solidFill>
                  <a:schemeClr val="dk1"/>
                </a:solidFill>
                <a:latin typeface="Arial"/>
                <a:ea typeface="Arial"/>
                <a:cs typeface="Arial"/>
                <a:sym typeface="Arial"/>
              </a:rPr>
              <a:t>Sharon </a:t>
            </a:r>
            <a:r>
              <a:rPr lang="en-US" sz="1800" b="0" i="0" u="none" strike="noStrike" cap="none" baseline="0" dirty="0" err="1">
                <a:solidFill>
                  <a:schemeClr val="dk1"/>
                </a:solidFill>
                <a:latin typeface="Arial"/>
                <a:ea typeface="Arial"/>
                <a:cs typeface="Arial"/>
                <a:sym typeface="Arial"/>
              </a:rPr>
              <a:t>Applebaum</a:t>
            </a:r>
            <a:r>
              <a:rPr lang="en-US" sz="1800" b="0" i="0" u="none" strike="noStrike" cap="none" baseline="0">
                <a:solidFill>
                  <a:schemeClr val="dk1"/>
                </a:solidFill>
                <a:latin typeface="Arial"/>
                <a:ea typeface="Arial"/>
                <a:cs typeface="Arial"/>
                <a:sym typeface="Arial"/>
              </a:rPr>
              <a:t>, Assistant Principal</a:t>
            </a:r>
          </a:p>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John J. Duggan, Assistant Principal</a:t>
            </a:r>
          </a:p>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Peter Gottfried, Dean</a:t>
            </a:r>
          </a:p>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Sally Passarella, Dean</a:t>
            </a:r>
          </a:p>
        </p:txBody>
      </p:sp>
      <p:pic>
        <p:nvPicPr>
          <p:cNvPr id="86" name="Shape 86"/>
          <p:cNvPicPr preferRelativeResize="0">
            <a:picLocks noGrp="1"/>
          </p:cNvPicPr>
          <p:nvPr>
            <p:ph type="body" idx="1"/>
          </p:nvPr>
        </p:nvPicPr>
        <p:blipFill rotWithShape="1">
          <a:blip r:embed="rId3">
            <a:alphaModFix/>
          </a:blip>
          <a:srcRect t="20470" b="20470"/>
          <a:stretch/>
        </p:blipFill>
        <p:spPr>
          <a:xfrm>
            <a:off x="533400" y="1981200"/>
            <a:ext cx="8153399" cy="4144963"/>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250825" y="381000"/>
            <a:ext cx="8510587" cy="13255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a:solidFill>
                  <a:schemeClr val="dk1"/>
                </a:solidFill>
                <a:latin typeface="Calibri"/>
                <a:ea typeface="Calibri"/>
                <a:cs typeface="Calibri"/>
                <a:sym typeface="Calibri"/>
              </a:rPr>
              <a:t>SAT/ACT SCORES </a:t>
            </a:r>
            <a:br>
              <a:rPr lang="en-US" sz="4000" b="1" i="0" u="none" strike="noStrike" cap="none" baseline="0">
                <a:solidFill>
                  <a:schemeClr val="dk1"/>
                </a:solidFill>
                <a:latin typeface="Calibri"/>
                <a:ea typeface="Calibri"/>
                <a:cs typeface="Calibri"/>
                <a:sym typeface="Calibri"/>
              </a:rPr>
            </a:br>
            <a:endParaRPr lang="en-US" sz="4000" b="1" i="0" u="none" strike="noStrike" cap="none" baseline="0">
              <a:solidFill>
                <a:schemeClr val="dk1"/>
              </a:solidFill>
              <a:latin typeface="Calibri"/>
              <a:ea typeface="Calibri"/>
              <a:cs typeface="Calibri"/>
              <a:sym typeface="Calibri"/>
            </a:endParaRPr>
          </a:p>
        </p:txBody>
      </p:sp>
      <p:sp>
        <p:nvSpPr>
          <p:cNvPr id="163" name="Shape 163"/>
          <p:cNvSpPr txBox="1">
            <a:spLocks noGrp="1"/>
          </p:cNvSpPr>
          <p:nvPr>
            <p:ph type="body" idx="1"/>
          </p:nvPr>
        </p:nvSpPr>
        <p:spPr>
          <a:xfrm>
            <a:off x="228600" y="1828800"/>
            <a:ext cx="8610599" cy="4724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4000" b="0" i="0" u="sng" strike="noStrike" cap="none" baseline="0">
                <a:solidFill>
                  <a:schemeClr val="hlink"/>
                </a:solidFill>
                <a:latin typeface="Calibri"/>
                <a:ea typeface="Calibri"/>
                <a:cs typeface="Calibri"/>
                <a:sym typeface="Calibri"/>
                <a:hlinkClick r:id="rId3"/>
              </a:rPr>
              <a:t>www.</a:t>
            </a:r>
            <a:r>
              <a:rPr lang="en-US" sz="4000" u="sng">
                <a:solidFill>
                  <a:schemeClr val="hlink"/>
                </a:solidFill>
                <a:hlinkClick r:id="rId3"/>
              </a:rPr>
              <a:t>act</a:t>
            </a:r>
            <a:r>
              <a:rPr lang="en-US" sz="4000" b="0" i="0" u="sng" strike="noStrike" cap="none" baseline="0">
                <a:solidFill>
                  <a:schemeClr val="hlink"/>
                </a:solidFill>
                <a:latin typeface="Calibri"/>
                <a:ea typeface="Calibri"/>
                <a:cs typeface="Calibri"/>
                <a:sym typeface="Calibri"/>
                <a:hlinkClick r:id="rId3"/>
              </a:rPr>
              <a:t>.org</a:t>
            </a:r>
          </a:p>
          <a:p>
            <a:pPr marL="0" marR="0" lvl="0" indent="0" algn="l" rtl="0">
              <a:spcBef>
                <a:spcPts val="800"/>
              </a:spcBef>
              <a:spcAft>
                <a:spcPts val="0"/>
              </a:spcAft>
              <a:buClr>
                <a:schemeClr val="dk1"/>
              </a:buClr>
              <a:buSzPct val="25000"/>
              <a:buFont typeface="Arial"/>
              <a:buNone/>
            </a:pPr>
            <a:r>
              <a:rPr lang="en-US" sz="4000" b="0" i="0" u="sng" strike="noStrike" cap="none" baseline="0">
                <a:solidFill>
                  <a:schemeClr val="hlink"/>
                </a:solidFill>
                <a:latin typeface="Calibri"/>
                <a:ea typeface="Calibri"/>
                <a:cs typeface="Calibri"/>
                <a:sym typeface="Calibri"/>
                <a:hlinkClick r:id="rId4"/>
              </a:rPr>
              <a:t>www.collegeboard.com</a:t>
            </a:r>
          </a:p>
          <a:p>
            <a:pPr marL="0" marR="0" lvl="0" indent="0" algn="l" rtl="0">
              <a:spcBef>
                <a:spcPts val="800"/>
              </a:spcBef>
              <a:spcAft>
                <a:spcPts val="0"/>
              </a:spcAft>
              <a:buClr>
                <a:schemeClr val="dk1"/>
              </a:buClr>
              <a:buSzPct val="25000"/>
              <a:buFont typeface="Arial"/>
              <a:buNone/>
            </a:pPr>
            <a:r>
              <a:rPr lang="en-US" sz="4000" u="sng">
                <a:solidFill>
                  <a:schemeClr val="hlink"/>
                </a:solidFill>
                <a:hlinkClick r:id="rId5"/>
              </a:rPr>
              <a:t>www.fairtest.org</a:t>
            </a:r>
            <a:r>
              <a:rPr lang="en-US" sz="4000" u="sng"/>
              <a:t> </a:t>
            </a:r>
          </a:p>
          <a:p>
            <a:pPr marL="0" marR="0" lvl="0" indent="0" algn="l" rtl="0">
              <a:spcBef>
                <a:spcPts val="560"/>
              </a:spcBef>
              <a:spcAft>
                <a:spcPts val="0"/>
              </a:spcAft>
              <a:buClr>
                <a:schemeClr val="dk1"/>
              </a:buClr>
              <a:buFont typeface="Arial"/>
              <a:buNone/>
            </a:pPr>
            <a:endParaRPr sz="2800" b="0" i="0" u="none" strike="noStrike" cap="none" baseline="0">
              <a:solidFill>
                <a:schemeClr val="dk1"/>
              </a:solidFill>
              <a:latin typeface="Calibri"/>
              <a:ea typeface="Calibri"/>
              <a:cs typeface="Calibri"/>
              <a:sym typeface="Calibri"/>
            </a:endParaRPr>
          </a:p>
          <a:p>
            <a:pPr marL="274320" marR="0" lvl="0" indent="-274320" algn="ctr" rtl="0">
              <a:spcBef>
                <a:spcPts val="560"/>
              </a:spcBef>
              <a:spcAft>
                <a:spcPts val="0"/>
              </a:spcAft>
              <a:buClr>
                <a:schemeClr val="dk1"/>
              </a:buClr>
              <a:buSzPct val="25000"/>
              <a:buFont typeface="Arial"/>
              <a:buNone/>
            </a:pPr>
            <a:r>
              <a:rPr lang="en-US" sz="2800" b="0" i="0" u="none" strike="noStrike" cap="none" baseline="0">
                <a:solidFill>
                  <a:schemeClr val="dk1"/>
                </a:solidFill>
                <a:latin typeface="Calibri"/>
                <a:ea typeface="Calibri"/>
                <a:cs typeface="Calibri"/>
                <a:sym typeface="Calibri"/>
              </a:rPr>
              <a:t>*Students </a:t>
            </a:r>
            <a:r>
              <a:rPr lang="en-US" sz="2800"/>
              <a:t>must </a:t>
            </a:r>
            <a:r>
              <a:rPr lang="en-US" sz="2800" b="0" i="0" u="none" strike="noStrike" cap="none" baseline="0">
                <a:solidFill>
                  <a:schemeClr val="dk1"/>
                </a:solidFill>
                <a:latin typeface="Calibri"/>
                <a:ea typeface="Calibri"/>
                <a:cs typeface="Calibri"/>
                <a:sym typeface="Calibri"/>
              </a:rPr>
              <a:t>send ACT/SAT scores through ACT and/or </a:t>
            </a:r>
            <a:r>
              <a:rPr lang="en-US" sz="2800"/>
              <a:t>C</a:t>
            </a:r>
            <a:r>
              <a:rPr lang="en-US" sz="2800" b="0" i="0" u="none" strike="noStrike" cap="none" baseline="0">
                <a:solidFill>
                  <a:schemeClr val="dk1"/>
                </a:solidFill>
                <a:latin typeface="Calibri"/>
                <a:ea typeface="Calibri"/>
                <a:cs typeface="Calibri"/>
                <a:sym typeface="Calibri"/>
              </a:rPr>
              <a:t>ollege </a:t>
            </a:r>
            <a:r>
              <a:rPr lang="en-US" sz="2800"/>
              <a:t>B</a:t>
            </a:r>
            <a:r>
              <a:rPr lang="en-US" sz="2800" b="0" i="0" u="none" strike="noStrike" cap="none" baseline="0">
                <a:solidFill>
                  <a:schemeClr val="dk1"/>
                </a:solidFill>
                <a:latin typeface="Calibri"/>
                <a:ea typeface="Calibri"/>
                <a:cs typeface="Calibri"/>
                <a:sym typeface="Calibri"/>
              </a:rPr>
              <a:t>oard if required. </a:t>
            </a:r>
          </a:p>
          <a:p>
            <a:pPr marL="274320" marR="0" lvl="0" indent="-274320" algn="ctr" rtl="0">
              <a:spcBef>
                <a:spcPts val="560"/>
              </a:spcBef>
              <a:spcAft>
                <a:spcPts val="0"/>
              </a:spcAft>
              <a:buClr>
                <a:schemeClr val="dk1"/>
              </a:buClr>
              <a:buSzPct val="25000"/>
              <a:buFont typeface="Arial"/>
              <a:buNone/>
            </a:pPr>
            <a:r>
              <a:rPr lang="en-US" sz="2800" b="0" i="0" u="none" strike="noStrike" cap="none" baseline="0">
                <a:solidFill>
                  <a:schemeClr val="dk1"/>
                </a:solidFill>
                <a:latin typeface="Calibri"/>
                <a:ea typeface="Calibri"/>
                <a:cs typeface="Calibri"/>
                <a:sym typeface="Calibri"/>
              </a:rPr>
              <a:t>*Please allow 3-4 weeks for scores to be received by colleges.  </a:t>
            </a:r>
          </a:p>
          <a:p>
            <a:pPr marL="274320" marR="0" lvl="0" indent="-274320" algn="ctr" rtl="0">
              <a:spcBef>
                <a:spcPts val="560"/>
              </a:spcBef>
              <a:spcAft>
                <a:spcPts val="0"/>
              </a:spcAft>
              <a:buClr>
                <a:schemeClr val="dk1"/>
              </a:buClr>
              <a:buFont typeface="Arial"/>
              <a:buNone/>
            </a:pPr>
            <a:endParaRPr sz="2800"/>
          </a:p>
        </p:txBody>
      </p:sp>
      <p:pic>
        <p:nvPicPr>
          <p:cNvPr id="164" name="Shape 164"/>
          <p:cNvPicPr preferRelativeResize="0"/>
          <p:nvPr/>
        </p:nvPicPr>
        <p:blipFill rotWithShape="1">
          <a:blip r:embed="rId6">
            <a:alphaModFix/>
          </a:blip>
          <a:srcRect/>
          <a:stretch/>
        </p:blipFill>
        <p:spPr>
          <a:xfrm>
            <a:off x="5913925" y="898800"/>
            <a:ext cx="2971799" cy="28194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609600" y="-1"/>
            <a:ext cx="8229600" cy="1600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sng" strike="noStrike" cap="none" baseline="0" dirty="0">
                <a:solidFill>
                  <a:schemeClr val="dk1"/>
                </a:solidFill>
                <a:latin typeface="Calibri"/>
                <a:ea typeface="Calibri"/>
                <a:cs typeface="Calibri"/>
                <a:sym typeface="Calibri"/>
              </a:rPr>
              <a:t/>
            </a:r>
            <a:br>
              <a:rPr lang="en-US" sz="4400" b="1" i="0" u="sng" strike="noStrike" cap="none" baseline="0" dirty="0">
                <a:solidFill>
                  <a:schemeClr val="dk1"/>
                </a:solidFill>
                <a:latin typeface="Calibri"/>
                <a:ea typeface="Calibri"/>
                <a:cs typeface="Calibri"/>
                <a:sym typeface="Calibri"/>
              </a:rPr>
            </a:br>
            <a:r>
              <a:rPr lang="en-US" sz="4400" b="1" i="0" u="sng" strike="noStrike" cap="none" baseline="0" dirty="0">
                <a:solidFill>
                  <a:schemeClr val="dk1"/>
                </a:solidFill>
                <a:latin typeface="Calibri"/>
                <a:ea typeface="Calibri"/>
                <a:cs typeface="Calibri"/>
                <a:sym typeface="Calibri"/>
              </a:rPr>
              <a:t>ACT Test Dates</a:t>
            </a:r>
            <a:br>
              <a:rPr lang="en-US" sz="4400" b="1" i="0" u="sng" strike="noStrike" cap="none" baseline="0" dirty="0">
                <a:solidFill>
                  <a:schemeClr val="dk1"/>
                </a:solidFill>
                <a:latin typeface="Calibri"/>
                <a:ea typeface="Calibri"/>
                <a:cs typeface="Calibri"/>
                <a:sym typeface="Calibri"/>
              </a:rPr>
            </a:br>
            <a:r>
              <a:rPr lang="en-US" sz="2000" b="1" i="0" u="sng" strike="noStrike" cap="none" baseline="0" dirty="0">
                <a:solidFill>
                  <a:schemeClr val="dk1"/>
                </a:solidFill>
                <a:latin typeface="Calibri"/>
                <a:ea typeface="Calibri"/>
                <a:cs typeface="Calibri"/>
                <a:sym typeface="Calibri"/>
              </a:rPr>
              <a:t>http://</a:t>
            </a:r>
            <a:r>
              <a:rPr lang="en-US" sz="2000" b="1" i="0" u="sng" strike="noStrike" cap="none" baseline="0" dirty="0" err="1">
                <a:solidFill>
                  <a:schemeClr val="dk1"/>
                </a:solidFill>
                <a:latin typeface="Calibri"/>
                <a:ea typeface="Calibri"/>
                <a:cs typeface="Calibri"/>
                <a:sym typeface="Calibri"/>
              </a:rPr>
              <a:t>www.actstudent.org</a:t>
            </a:r>
            <a:r>
              <a:rPr lang="en-US" sz="2000" b="1" i="0" u="sng" strike="noStrike" cap="none" baseline="0" dirty="0">
                <a:solidFill>
                  <a:schemeClr val="dk1"/>
                </a:solidFill>
                <a:latin typeface="Calibri"/>
                <a:ea typeface="Calibri"/>
                <a:cs typeface="Calibri"/>
                <a:sym typeface="Calibri"/>
              </a:rPr>
              <a:t/>
            </a:r>
            <a:br>
              <a:rPr lang="en-US" sz="2000" b="1" i="0" u="sng" strike="noStrike" cap="none" baseline="0" dirty="0">
                <a:solidFill>
                  <a:schemeClr val="dk1"/>
                </a:solidFill>
                <a:latin typeface="Calibri"/>
                <a:ea typeface="Calibri"/>
                <a:cs typeface="Calibri"/>
                <a:sym typeface="Calibri"/>
              </a:rPr>
            </a:br>
            <a:endParaRPr lang="en-US" sz="2000" b="1" i="0" u="sng" strike="noStrike" cap="none" baseline="0" dirty="0">
              <a:solidFill>
                <a:schemeClr val="dk1"/>
              </a:solidFill>
              <a:latin typeface="Calibri"/>
              <a:ea typeface="Calibri"/>
              <a:cs typeface="Calibri"/>
              <a:sym typeface="Calibri"/>
            </a:endParaRPr>
          </a:p>
        </p:txBody>
      </p:sp>
      <p:sp>
        <p:nvSpPr>
          <p:cNvPr id="170" name="Shape 170"/>
          <p:cNvSpPr txBox="1">
            <a:spLocks noGrp="1"/>
          </p:cNvSpPr>
          <p:nvPr>
            <p:ph type="body" idx="1"/>
          </p:nvPr>
        </p:nvSpPr>
        <p:spPr>
          <a:xfrm>
            <a:off x="80792" y="2026206"/>
            <a:ext cx="9070974" cy="5105399"/>
          </a:xfrm>
          <a:prstGeom prst="rect">
            <a:avLst/>
          </a:prstGeom>
          <a:noFill/>
          <a:ln>
            <a:noFill/>
          </a:ln>
        </p:spPr>
        <p:txBody>
          <a:bodyPr lIns="91425" tIns="45700" rIns="91425" bIns="45700" anchor="t" anchorCtr="0">
            <a:noAutofit/>
          </a:bodyPr>
          <a:lstStyle/>
          <a:p>
            <a:pPr marL="274320" marR="0" lvl="0" indent="-274320" algn="ctr" rtl="0">
              <a:lnSpc>
                <a:spcPct val="90000"/>
              </a:lnSpc>
              <a:spcBef>
                <a:spcPts val="0"/>
              </a:spcBef>
              <a:spcAft>
                <a:spcPts val="0"/>
              </a:spcAft>
              <a:buClr>
                <a:schemeClr val="dk1"/>
              </a:buClr>
              <a:buFont typeface="Arial"/>
              <a:buNone/>
            </a:pPr>
            <a:endParaRPr sz="2400" b="0" i="0" u="none" strike="noStrike" cap="none" baseline="0" dirty="0">
              <a:solidFill>
                <a:schemeClr val="dk1"/>
              </a:solidFill>
              <a:latin typeface="Calibri"/>
              <a:ea typeface="Calibri"/>
              <a:cs typeface="Calibri"/>
              <a:sym typeface="Calibri"/>
            </a:endParaRPr>
          </a:p>
          <a:p>
            <a:pPr marL="274320" marR="0" lvl="0" indent="-274320" algn="ctr" rtl="0">
              <a:lnSpc>
                <a:spcPct val="90000"/>
              </a:lnSpc>
              <a:spcBef>
                <a:spcPts val="480"/>
              </a:spcBef>
              <a:spcAft>
                <a:spcPts val="0"/>
              </a:spcAft>
              <a:buClr>
                <a:schemeClr val="dk1"/>
              </a:buClr>
              <a:buFont typeface="Arial"/>
              <a:buNone/>
            </a:pPr>
            <a:endParaRPr sz="2400" b="0" i="0" u="none" strike="noStrike" cap="none" baseline="0" dirty="0">
              <a:solidFill>
                <a:schemeClr val="dk1"/>
              </a:solidFill>
              <a:latin typeface="Calibri"/>
              <a:ea typeface="Calibri"/>
              <a:cs typeface="Calibri"/>
              <a:sym typeface="Calibri"/>
            </a:endParaRPr>
          </a:p>
          <a:p>
            <a:pPr marL="274320" marR="0" lvl="0" indent="-274320" algn="ctr" rtl="0">
              <a:lnSpc>
                <a:spcPct val="90000"/>
              </a:lnSpc>
              <a:spcBef>
                <a:spcPts val="480"/>
              </a:spcBef>
              <a:spcAft>
                <a:spcPts val="0"/>
              </a:spcAft>
              <a:buClr>
                <a:schemeClr val="dk1"/>
              </a:buClr>
              <a:buFont typeface="Arial"/>
              <a:buNone/>
            </a:pPr>
            <a:endParaRPr sz="2400" b="0" i="0" u="none" strike="noStrike" cap="none" baseline="0" dirty="0">
              <a:solidFill>
                <a:schemeClr val="dk1"/>
              </a:solidFill>
              <a:latin typeface="Calibri"/>
              <a:ea typeface="Calibri"/>
              <a:cs typeface="Calibri"/>
              <a:sym typeface="Calibri"/>
            </a:endParaRPr>
          </a:p>
          <a:p>
            <a:pPr marL="274320" marR="0" lvl="0" indent="-274320" algn="ctr" rtl="0">
              <a:lnSpc>
                <a:spcPct val="90000"/>
              </a:lnSpc>
              <a:spcBef>
                <a:spcPts val="480"/>
              </a:spcBef>
              <a:spcAft>
                <a:spcPts val="0"/>
              </a:spcAft>
              <a:buClr>
                <a:schemeClr val="dk1"/>
              </a:buClr>
              <a:buFont typeface="Arial"/>
              <a:buNone/>
            </a:pPr>
            <a:endParaRPr sz="2400" b="0" i="0" u="none" strike="noStrike" cap="none" baseline="0" dirty="0">
              <a:solidFill>
                <a:schemeClr val="dk1"/>
              </a:solidFill>
              <a:latin typeface="Calibri"/>
              <a:ea typeface="Calibri"/>
              <a:cs typeface="Calibri"/>
              <a:sym typeface="Calibri"/>
            </a:endParaRPr>
          </a:p>
          <a:p>
            <a:pPr marL="274320" marR="0" lvl="0" indent="-274320" algn="ctr" rtl="0">
              <a:lnSpc>
                <a:spcPct val="90000"/>
              </a:lnSpc>
              <a:spcBef>
                <a:spcPts val="480"/>
              </a:spcBef>
              <a:spcAft>
                <a:spcPts val="0"/>
              </a:spcAft>
              <a:buClr>
                <a:schemeClr val="dk1"/>
              </a:buClr>
              <a:buFont typeface="Arial"/>
              <a:buNone/>
            </a:pPr>
            <a:endParaRPr sz="2400" b="0" i="0" u="none" strike="noStrike" cap="none" baseline="0" dirty="0">
              <a:solidFill>
                <a:schemeClr val="dk1"/>
              </a:solidFill>
              <a:latin typeface="Calibri"/>
              <a:ea typeface="Calibri"/>
              <a:cs typeface="Calibri"/>
              <a:sym typeface="Calibri"/>
            </a:endParaRPr>
          </a:p>
          <a:p>
            <a:pPr marL="457200" marR="0" lvl="0" indent="-457200" algn="ctr" rtl="0">
              <a:lnSpc>
                <a:spcPct val="80000"/>
              </a:lnSpc>
              <a:spcBef>
                <a:spcPts val="480"/>
              </a:spcBef>
              <a:spcAft>
                <a:spcPts val="0"/>
              </a:spcAft>
              <a:buClr>
                <a:schemeClr val="dk1"/>
              </a:buClr>
              <a:buFont typeface="Arial"/>
              <a:buNone/>
            </a:pPr>
            <a:endParaRPr sz="2400" b="0" i="0" u="none" strike="noStrike" cap="none" baseline="0" dirty="0">
              <a:solidFill>
                <a:schemeClr val="dk1"/>
              </a:solidFill>
              <a:latin typeface="Calibri"/>
              <a:ea typeface="Calibri"/>
              <a:cs typeface="Calibri"/>
              <a:sym typeface="Calibri"/>
            </a:endParaRPr>
          </a:p>
          <a:p>
            <a:pPr marL="457200" indent="-457200" algn="ctr">
              <a:lnSpc>
                <a:spcPct val="80000"/>
              </a:lnSpc>
              <a:spcBef>
                <a:spcPts val="480"/>
              </a:spcBef>
              <a:buClr>
                <a:schemeClr val="dk1"/>
              </a:buClr>
              <a:buSzPct val="25000"/>
            </a:pPr>
            <a:r>
              <a:rPr lang="en-US" sz="2400" b="1" u="sng" dirty="0">
                <a:solidFill>
                  <a:schemeClr val="dk1"/>
                </a:solidFill>
                <a:latin typeface="Calibri"/>
                <a:ea typeface="Calibri"/>
                <a:cs typeface="Calibri"/>
                <a:sym typeface="Calibri"/>
              </a:rPr>
              <a:t>Acceptable Photo ID is mandatory!</a:t>
            </a:r>
          </a:p>
          <a:p>
            <a:pPr marL="457200" marR="0" lvl="0" indent="-457200" algn="ctr" rtl="0">
              <a:lnSpc>
                <a:spcPct val="80000"/>
              </a:lnSpc>
              <a:spcBef>
                <a:spcPts val="480"/>
              </a:spcBef>
              <a:spcAft>
                <a:spcPts val="0"/>
              </a:spcAft>
              <a:buClr>
                <a:schemeClr val="dk1"/>
              </a:buClr>
              <a:buSzPct val="25000"/>
              <a:buFont typeface="Arial"/>
              <a:buNone/>
            </a:pPr>
            <a:endParaRPr lang="en-US" sz="2400" b="0" i="0" u="none" strike="noStrike" cap="none" baseline="0" dirty="0" smtClean="0">
              <a:solidFill>
                <a:schemeClr val="dk1"/>
              </a:solidFill>
              <a:latin typeface="Calibri"/>
              <a:ea typeface="Calibri"/>
              <a:cs typeface="Calibri"/>
              <a:sym typeface="Calibri"/>
            </a:endParaRPr>
          </a:p>
          <a:p>
            <a:pPr marL="457200" indent="-457200" algn="ctr">
              <a:lnSpc>
                <a:spcPct val="80000"/>
              </a:lnSpc>
              <a:spcBef>
                <a:spcPts val="480"/>
              </a:spcBef>
              <a:buClr>
                <a:schemeClr val="dk1"/>
              </a:buClr>
              <a:buSzPct val="25000"/>
            </a:pPr>
            <a:r>
              <a:rPr lang="en-US" sz="2400" dirty="0">
                <a:solidFill>
                  <a:schemeClr val="dk1"/>
                </a:solidFill>
                <a:latin typeface="Calibri"/>
                <a:ea typeface="Calibri"/>
                <a:cs typeface="Calibri"/>
                <a:sym typeface="Calibri"/>
              </a:rPr>
              <a:t>Scores via web are available 2-3 weeks after test date</a:t>
            </a:r>
          </a:p>
          <a:p>
            <a:pPr marL="457200" marR="0" lvl="0" indent="-457200" algn="ctr" rtl="0">
              <a:lnSpc>
                <a:spcPct val="80000"/>
              </a:lnSpc>
              <a:spcBef>
                <a:spcPts val="480"/>
              </a:spcBef>
              <a:spcAft>
                <a:spcPts val="0"/>
              </a:spcAft>
              <a:buClr>
                <a:schemeClr val="dk1"/>
              </a:buClr>
              <a:buSzPct val="25000"/>
              <a:buFont typeface="Arial"/>
              <a:buNone/>
            </a:pPr>
            <a:endParaRPr lang="en-US" sz="2400" b="0" i="0" u="none" strike="noStrike" cap="none" baseline="0" dirty="0" smtClean="0">
              <a:solidFill>
                <a:schemeClr val="dk1"/>
              </a:solidFill>
              <a:latin typeface="Calibri"/>
              <a:ea typeface="Calibri"/>
              <a:cs typeface="Calibri"/>
              <a:sym typeface="Calibri"/>
            </a:endParaRPr>
          </a:p>
          <a:p>
            <a:pPr marL="457200" marR="0" lvl="0" indent="-457200" algn="ctr" rtl="0">
              <a:lnSpc>
                <a:spcPct val="80000"/>
              </a:lnSpc>
              <a:spcBef>
                <a:spcPts val="480"/>
              </a:spcBef>
              <a:spcAft>
                <a:spcPts val="0"/>
              </a:spcAft>
              <a:buClr>
                <a:schemeClr val="dk1"/>
              </a:buClr>
              <a:buSzPct val="25000"/>
              <a:buFont typeface="Arial"/>
              <a:buNone/>
            </a:pPr>
            <a:r>
              <a:rPr lang="en-US" sz="2400" b="0" i="0" u="none" strike="noStrike" cap="none" baseline="0" dirty="0" smtClean="0">
                <a:solidFill>
                  <a:schemeClr val="dk1"/>
                </a:solidFill>
                <a:latin typeface="Calibri"/>
                <a:ea typeface="Calibri"/>
                <a:cs typeface="Calibri"/>
                <a:sym typeface="Calibri"/>
              </a:rPr>
              <a:t>Click </a:t>
            </a:r>
            <a:r>
              <a:rPr lang="en-US" sz="2400" b="0" i="0" u="none" strike="noStrike" cap="none" baseline="0" dirty="0">
                <a:solidFill>
                  <a:schemeClr val="dk1"/>
                </a:solidFill>
                <a:latin typeface="Calibri"/>
                <a:ea typeface="Calibri"/>
                <a:cs typeface="Calibri"/>
                <a:sym typeface="Calibri"/>
              </a:rPr>
              <a:t>the ACT link below for standby registration requirements </a:t>
            </a:r>
          </a:p>
          <a:p>
            <a:pPr marL="457200" marR="0" lvl="0" indent="-457200" algn="ctr" rtl="0">
              <a:lnSpc>
                <a:spcPct val="80000"/>
              </a:lnSpc>
              <a:spcBef>
                <a:spcPts val="360"/>
              </a:spcBef>
              <a:spcAft>
                <a:spcPts val="0"/>
              </a:spcAft>
              <a:buClr>
                <a:schemeClr val="dk1"/>
              </a:buClr>
              <a:buSzPct val="25000"/>
              <a:buFont typeface="Arial"/>
              <a:buNone/>
            </a:pPr>
            <a:r>
              <a:rPr lang="en-US" sz="2400" b="0" i="0" u="sng" strike="noStrike" cap="none" baseline="0" dirty="0">
                <a:solidFill>
                  <a:schemeClr val="hlink"/>
                </a:solidFill>
                <a:latin typeface="Calibri"/>
                <a:ea typeface="Calibri"/>
                <a:cs typeface="Calibri"/>
                <a:sym typeface="Calibri"/>
                <a:hlinkClick r:id="rId3"/>
              </a:rPr>
              <a:t>http://www.actstudent.org/regist/standbytest.html</a:t>
            </a:r>
          </a:p>
          <a:p>
            <a:pPr marL="457200" marR="0" lvl="0" indent="-457200" algn="ctr" rtl="0">
              <a:lnSpc>
                <a:spcPct val="80000"/>
              </a:lnSpc>
              <a:spcBef>
                <a:spcPts val="480"/>
              </a:spcBef>
              <a:spcAft>
                <a:spcPts val="0"/>
              </a:spcAft>
              <a:buClr>
                <a:schemeClr val="dk1"/>
              </a:buClr>
              <a:buSzPct val="25000"/>
              <a:buFont typeface="Arial"/>
              <a:buNone/>
            </a:pPr>
            <a:endParaRPr lang="en-US" sz="2400" b="0" i="0" u="none" strike="noStrike" cap="none" baseline="0" dirty="0" smtClean="0">
              <a:solidFill>
                <a:schemeClr val="dk1"/>
              </a:solidFill>
              <a:latin typeface="Calibri"/>
              <a:ea typeface="Calibri"/>
              <a:cs typeface="Calibri"/>
              <a:sym typeface="Calibri"/>
            </a:endParaRPr>
          </a:p>
          <a:p>
            <a:pPr marL="274320" marR="0" lvl="0" indent="-274320" algn="ctr" rtl="0">
              <a:lnSpc>
                <a:spcPct val="90000"/>
              </a:lnSpc>
              <a:spcBef>
                <a:spcPts val="480"/>
              </a:spcBef>
              <a:spcAft>
                <a:spcPts val="0"/>
              </a:spcAft>
              <a:buClr>
                <a:schemeClr val="dk1"/>
              </a:buClr>
              <a:buFont typeface="Arial"/>
              <a:buNone/>
            </a:pPr>
            <a:endParaRPr sz="2400" b="1" i="0" u="sng" strike="noStrike" cap="none" baseline="0" dirty="0">
              <a:solidFill>
                <a:schemeClr val="dk1"/>
              </a:solidFill>
              <a:latin typeface="Calibri"/>
              <a:ea typeface="Calibri"/>
              <a:cs typeface="Calibri"/>
              <a:sym typeface="Calibri"/>
            </a:endParaRPr>
          </a:p>
          <a:p>
            <a:pPr marL="274320" marR="0" lvl="0" indent="-274320" algn="ctr" rtl="0">
              <a:lnSpc>
                <a:spcPct val="90000"/>
              </a:lnSpc>
              <a:spcBef>
                <a:spcPts val="480"/>
              </a:spcBef>
              <a:spcAft>
                <a:spcPts val="0"/>
              </a:spcAft>
              <a:buClr>
                <a:schemeClr val="dk1"/>
              </a:buClr>
              <a:buFont typeface="Arial"/>
              <a:buNone/>
            </a:pPr>
            <a:endParaRPr sz="2400" b="0" i="0" u="none" strike="noStrike" cap="none" baseline="0" dirty="0">
              <a:solidFill>
                <a:schemeClr val="dk1"/>
              </a:solidFill>
              <a:latin typeface="Calibri"/>
              <a:ea typeface="Calibri"/>
              <a:cs typeface="Calibri"/>
              <a:sym typeface="Calibri"/>
            </a:endParaRPr>
          </a:p>
        </p:txBody>
      </p:sp>
      <p:graphicFrame>
        <p:nvGraphicFramePr>
          <p:cNvPr id="171" name="Shape 171"/>
          <p:cNvGraphicFramePr/>
          <p:nvPr>
            <p:extLst>
              <p:ext uri="{D42A27DB-BD31-4B8C-83A1-F6EECF244321}">
                <p14:modId xmlns:p14="http://schemas.microsoft.com/office/powerpoint/2010/main" xmlns="" val="98421574"/>
              </p:ext>
            </p:extLst>
          </p:nvPr>
        </p:nvGraphicFramePr>
        <p:xfrm>
          <a:off x="985631" y="1892006"/>
          <a:ext cx="7620000" cy="2209800"/>
        </p:xfrm>
        <a:graphic>
          <a:graphicData uri="http://schemas.openxmlformats.org/drawingml/2006/table">
            <a:tbl>
              <a:tblPr firstRow="1" bandRow="1">
                <a:noFill/>
                <a:tableStyleId>{459A1C38-807C-483F-99CA-A5A7CE1C7601}</a:tableStyleId>
              </a:tblPr>
              <a:tblGrid>
                <a:gridCol w="3810000"/>
                <a:gridCol w="3810000"/>
              </a:tblGrid>
              <a:tr h="552450">
                <a:tc>
                  <a:txBody>
                    <a:bodyPr/>
                    <a:lstStyle/>
                    <a:p>
                      <a:pPr marL="0" marR="0" lvl="0" indent="0" algn="ctr" rtl="0">
                        <a:spcBef>
                          <a:spcPts val="0"/>
                        </a:spcBef>
                        <a:buSzPct val="25000"/>
                        <a:buNone/>
                      </a:pPr>
                      <a:r>
                        <a:rPr lang="en-US" sz="2400" u="none" strike="noStrike" cap="none" baseline="0" dirty="0"/>
                        <a:t>TEST DATE</a:t>
                      </a:r>
                    </a:p>
                  </a:txBody>
                  <a:tcPr marL="91450" marR="91450" marT="45725" marB="45725"/>
                </a:tc>
                <a:tc>
                  <a:txBody>
                    <a:bodyPr/>
                    <a:lstStyle/>
                    <a:p>
                      <a:pPr marL="0" marR="0" lvl="0" indent="0" algn="ctr" rtl="0">
                        <a:spcBef>
                          <a:spcPts val="0"/>
                        </a:spcBef>
                        <a:buSzPct val="25000"/>
                        <a:buNone/>
                      </a:pPr>
                      <a:r>
                        <a:rPr lang="en-US" sz="2400" u="none" strike="noStrike" cap="none" baseline="0"/>
                        <a:t>REGISTRATION DEADLINE</a:t>
                      </a:r>
                    </a:p>
                  </a:txBody>
                  <a:tcPr marL="91450" marR="91450" marT="45725" marB="45725"/>
                </a:tc>
              </a:tr>
              <a:tr h="552450">
                <a:tc>
                  <a:txBody>
                    <a:bodyPr/>
                    <a:lstStyle/>
                    <a:p>
                      <a:pPr marL="0" marR="0" lvl="0" indent="0" algn="ctr" rtl="0">
                        <a:spcBef>
                          <a:spcPts val="0"/>
                        </a:spcBef>
                        <a:buSzPct val="25000"/>
                        <a:buNone/>
                      </a:pPr>
                      <a:r>
                        <a:rPr lang="en-US" sz="1800" u="none" strike="noStrike" cap="none" baseline="0" dirty="0"/>
                        <a:t>Saturday Sept. </a:t>
                      </a:r>
                      <a:r>
                        <a:rPr lang="en-US" sz="1800" u="none" strike="noStrike" cap="none" baseline="0" dirty="0" smtClean="0"/>
                        <a:t>10, 2016</a:t>
                      </a:r>
                      <a:endParaRPr lang="en-US" sz="1800" u="none" strike="noStrike" cap="none" baseline="0" dirty="0"/>
                    </a:p>
                  </a:txBody>
                  <a:tcPr marL="91450" marR="91450" marT="45725" marB="45725"/>
                </a:tc>
                <a:tc>
                  <a:txBody>
                    <a:bodyPr/>
                    <a:lstStyle/>
                    <a:p>
                      <a:pPr marL="0" marR="0" lvl="0" indent="0" algn="ctr" rtl="0">
                        <a:spcBef>
                          <a:spcPts val="0"/>
                        </a:spcBef>
                        <a:buSzPct val="25000"/>
                        <a:buNone/>
                      </a:pPr>
                      <a:r>
                        <a:rPr lang="en-US" sz="1800" u="none" strike="noStrike" cap="none" baseline="0" dirty="0"/>
                        <a:t>August  </a:t>
                      </a:r>
                      <a:r>
                        <a:rPr lang="en-US" sz="1800" u="none" strike="noStrike" cap="none" baseline="0" dirty="0" smtClean="0"/>
                        <a:t>5, 2016</a:t>
                      </a:r>
                      <a:endParaRPr lang="en-US" sz="1800" u="none" strike="noStrike" cap="none" baseline="0" dirty="0"/>
                    </a:p>
                  </a:txBody>
                  <a:tcPr marL="91450" marR="91450" marT="45725" marB="45725"/>
                </a:tc>
              </a:tr>
              <a:tr h="552450">
                <a:tc>
                  <a:txBody>
                    <a:bodyPr/>
                    <a:lstStyle/>
                    <a:p>
                      <a:pPr marL="0" marR="0" lvl="0" indent="0" algn="ctr" rtl="0">
                        <a:spcBef>
                          <a:spcPts val="0"/>
                        </a:spcBef>
                        <a:buSzPct val="25000"/>
                        <a:buNone/>
                      </a:pPr>
                      <a:r>
                        <a:rPr lang="en-US" sz="1800" u="none" strike="noStrike" cap="none" baseline="0" dirty="0"/>
                        <a:t>Saturday Oct </a:t>
                      </a:r>
                      <a:r>
                        <a:rPr lang="en-US" sz="1800" u="none" strike="noStrike" cap="none" baseline="0" dirty="0" smtClean="0"/>
                        <a:t>22, 2016</a:t>
                      </a:r>
                      <a:endParaRPr lang="en-US" sz="1800" u="none" strike="noStrike" cap="none" baseline="0" dirty="0"/>
                    </a:p>
                  </a:txBody>
                  <a:tcPr marL="91450" marR="91450" marT="45725" marB="45725"/>
                </a:tc>
                <a:tc>
                  <a:txBody>
                    <a:bodyPr/>
                    <a:lstStyle/>
                    <a:p>
                      <a:pPr marL="0" marR="0" lvl="0" indent="0" algn="ctr" rtl="0">
                        <a:spcBef>
                          <a:spcPts val="0"/>
                        </a:spcBef>
                        <a:buSzPct val="25000"/>
                        <a:buNone/>
                      </a:pPr>
                      <a:r>
                        <a:rPr lang="en-US" sz="1800" u="none" strike="noStrike" cap="none" baseline="0" dirty="0"/>
                        <a:t>September  </a:t>
                      </a:r>
                      <a:r>
                        <a:rPr lang="en-US" sz="1800" u="none" strike="noStrike" cap="none" baseline="0" dirty="0" smtClean="0"/>
                        <a:t>16, 2016</a:t>
                      </a:r>
                      <a:endParaRPr lang="en-US" sz="1800" u="none" strike="noStrike" cap="none" baseline="0" dirty="0"/>
                    </a:p>
                  </a:txBody>
                  <a:tcPr marL="91450" marR="91450" marT="45725" marB="45725"/>
                </a:tc>
              </a:tr>
              <a:tr h="552450">
                <a:tc>
                  <a:txBody>
                    <a:bodyPr/>
                    <a:lstStyle/>
                    <a:p>
                      <a:pPr marL="0" marR="0" lvl="0" indent="0" algn="ctr" rtl="0">
                        <a:spcBef>
                          <a:spcPts val="0"/>
                        </a:spcBef>
                        <a:buSzPct val="25000"/>
                        <a:buNone/>
                      </a:pPr>
                      <a:r>
                        <a:rPr lang="en-US" sz="1800" u="none" strike="noStrike" cap="none" baseline="0" dirty="0"/>
                        <a:t>Saturday Dec </a:t>
                      </a:r>
                      <a:r>
                        <a:rPr lang="en-US" sz="1800" u="none" strike="noStrike" cap="none" baseline="0" dirty="0" smtClean="0"/>
                        <a:t>10, 2016</a:t>
                      </a:r>
                      <a:endParaRPr lang="en-US" sz="1800" u="none" strike="noStrike" cap="none" baseline="0" dirty="0"/>
                    </a:p>
                  </a:txBody>
                  <a:tcPr marL="91450" marR="91450" marT="45725" marB="45725"/>
                </a:tc>
                <a:tc>
                  <a:txBody>
                    <a:bodyPr/>
                    <a:lstStyle/>
                    <a:p>
                      <a:pPr marL="0" marR="0" lvl="0" indent="0" algn="ctr" rtl="0">
                        <a:spcBef>
                          <a:spcPts val="0"/>
                        </a:spcBef>
                        <a:buSzPct val="25000"/>
                        <a:buNone/>
                      </a:pPr>
                      <a:r>
                        <a:rPr lang="en-US" sz="1800" u="none" strike="noStrike" cap="none" baseline="0" dirty="0"/>
                        <a:t>November </a:t>
                      </a:r>
                      <a:r>
                        <a:rPr lang="en-US" sz="1800" u="none" strike="noStrike" cap="none" baseline="0" dirty="0" smtClean="0"/>
                        <a:t>4, 2016</a:t>
                      </a:r>
                      <a:endParaRPr lang="en-US" sz="1800" u="none" strike="noStrike" cap="none" baseline="0" dirty="0"/>
                    </a:p>
                  </a:txBody>
                  <a:tcPr marL="91450" marR="91450" marT="45725" marB="45725"/>
                </a:tc>
              </a:tr>
            </a:tbl>
          </a:graphicData>
        </a:graphic>
      </p:graphicFrame>
      <p:pic>
        <p:nvPicPr>
          <p:cNvPr id="172" name="Shape 172"/>
          <p:cNvPicPr preferRelativeResize="0"/>
          <p:nvPr/>
        </p:nvPicPr>
        <p:blipFill rotWithShape="1">
          <a:blip r:embed="rId4">
            <a:alphaModFix/>
          </a:blip>
          <a:srcRect/>
          <a:stretch/>
        </p:blipFill>
        <p:spPr>
          <a:xfrm>
            <a:off x="489558" y="0"/>
            <a:ext cx="1872641" cy="16001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891844" y="-723900"/>
            <a:ext cx="8229600" cy="1447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sng" strike="noStrike" cap="none" baseline="0">
                <a:solidFill>
                  <a:schemeClr val="dk1"/>
                </a:solidFill>
                <a:latin typeface="Calibri"/>
                <a:ea typeface="Calibri"/>
                <a:cs typeface="Calibri"/>
                <a:sym typeface="Calibri"/>
              </a:rPr>
              <a:t/>
            </a:r>
            <a:br>
              <a:rPr lang="en-US" sz="4400" b="1" i="0" u="sng" strike="noStrike" cap="none" baseline="0">
                <a:solidFill>
                  <a:schemeClr val="dk1"/>
                </a:solidFill>
                <a:latin typeface="Calibri"/>
                <a:ea typeface="Calibri"/>
                <a:cs typeface="Calibri"/>
                <a:sym typeface="Calibri"/>
              </a:rPr>
            </a:br>
            <a:endParaRPr lang="en-US" sz="4400" b="1" i="0" u="sng" strike="noStrike" cap="none" baseline="0">
              <a:solidFill>
                <a:schemeClr val="dk1"/>
              </a:solidFill>
              <a:latin typeface="Calibri"/>
              <a:ea typeface="Calibri"/>
              <a:cs typeface="Calibri"/>
              <a:sym typeface="Calibri"/>
            </a:endParaRPr>
          </a:p>
          <a:p>
            <a:pPr marL="0" marR="0" lvl="0" indent="0" algn="ctr" rtl="0">
              <a:spcBef>
                <a:spcPts val="0"/>
              </a:spcBef>
              <a:spcAft>
                <a:spcPts val="0"/>
              </a:spcAft>
              <a:buNone/>
            </a:pPr>
            <a:endParaRPr sz="4400" b="1" i="0" u="sng" strike="noStrike" cap="none" baseline="0">
              <a:solidFill>
                <a:schemeClr val="dk1"/>
              </a:solidFill>
              <a:latin typeface="Calibri"/>
              <a:ea typeface="Calibri"/>
              <a:cs typeface="Calibri"/>
              <a:sym typeface="Calibri"/>
            </a:endParaRPr>
          </a:p>
          <a:p>
            <a:pPr marL="0" marR="0" lvl="0" indent="0" algn="ctr" rtl="0">
              <a:spcBef>
                <a:spcPts val="0"/>
              </a:spcBef>
              <a:spcAft>
                <a:spcPts val="0"/>
              </a:spcAft>
              <a:buSzPct val="25000"/>
              <a:buNone/>
            </a:pPr>
            <a:r>
              <a:rPr lang="en-US" sz="4400" b="1" i="0" u="sng" strike="noStrike" cap="none" baseline="0">
                <a:solidFill>
                  <a:schemeClr val="dk1"/>
                </a:solidFill>
                <a:latin typeface="Calibri"/>
                <a:ea typeface="Calibri"/>
                <a:cs typeface="Calibri"/>
                <a:sym typeface="Calibri"/>
              </a:rPr>
              <a:t>SAT Test Dates</a:t>
            </a:r>
            <a:br>
              <a:rPr lang="en-US" sz="4400" b="1" i="0" u="sng" strike="noStrike" cap="none" baseline="0">
                <a:solidFill>
                  <a:schemeClr val="dk1"/>
                </a:solidFill>
                <a:latin typeface="Calibri"/>
                <a:ea typeface="Calibri"/>
                <a:cs typeface="Calibri"/>
                <a:sym typeface="Calibri"/>
              </a:rPr>
            </a:br>
            <a:r>
              <a:rPr lang="en-US" sz="2000" b="1" i="0" u="sng" strike="noStrike" cap="none" baseline="0">
                <a:solidFill>
                  <a:schemeClr val="dk1"/>
                </a:solidFill>
                <a:latin typeface="Calibri"/>
                <a:ea typeface="Calibri"/>
                <a:cs typeface="Calibri"/>
                <a:sym typeface="Calibri"/>
              </a:rPr>
              <a:t>https://sat.collegeboard.org/home</a:t>
            </a:r>
          </a:p>
        </p:txBody>
      </p:sp>
      <p:sp>
        <p:nvSpPr>
          <p:cNvPr id="179" name="Shape 179"/>
          <p:cNvSpPr txBox="1"/>
          <p:nvPr/>
        </p:nvSpPr>
        <p:spPr>
          <a:xfrm>
            <a:off x="50470" y="2069748"/>
            <a:ext cx="9070974" cy="5105399"/>
          </a:xfrm>
          <a:prstGeom prst="rect">
            <a:avLst/>
          </a:prstGeom>
          <a:noFill/>
          <a:ln>
            <a:noFill/>
          </a:ln>
        </p:spPr>
        <p:txBody>
          <a:bodyPr lIns="91425" tIns="45700" rIns="91425" bIns="45700" anchor="t" anchorCtr="0">
            <a:noAutofit/>
          </a:bodyPr>
          <a:lstStyle/>
          <a:p>
            <a:pPr marL="274320" marR="0" lvl="0" indent="-274320" algn="ctr" rtl="0">
              <a:lnSpc>
                <a:spcPct val="75000"/>
              </a:lnSpc>
              <a:spcBef>
                <a:spcPts val="0"/>
              </a:spcBef>
              <a:spcAft>
                <a:spcPts val="0"/>
              </a:spcAft>
              <a:buClr>
                <a:schemeClr val="dk1"/>
              </a:buClr>
              <a:buFont typeface="Arial"/>
              <a:buNone/>
            </a:pPr>
            <a:endParaRPr sz="2040" b="0" i="0" u="none" strike="noStrike" cap="none" baseline="0" dirty="0">
              <a:solidFill>
                <a:schemeClr val="dk1"/>
              </a:solidFill>
              <a:latin typeface="Calibri"/>
              <a:ea typeface="Calibri"/>
              <a:cs typeface="Calibri"/>
              <a:sym typeface="Calibri"/>
            </a:endParaRPr>
          </a:p>
          <a:p>
            <a:pPr marL="274320" marR="0" lvl="0" indent="-274320" algn="ctr" rtl="0">
              <a:lnSpc>
                <a:spcPct val="75000"/>
              </a:lnSpc>
              <a:spcBef>
                <a:spcPts val="408"/>
              </a:spcBef>
              <a:spcAft>
                <a:spcPts val="0"/>
              </a:spcAft>
              <a:buClr>
                <a:schemeClr val="dk1"/>
              </a:buClr>
              <a:buFont typeface="Arial"/>
              <a:buNone/>
            </a:pPr>
            <a:endParaRPr sz="2040" b="0" i="0" u="none" strike="noStrike" cap="none" baseline="0" dirty="0">
              <a:solidFill>
                <a:schemeClr val="dk1"/>
              </a:solidFill>
              <a:latin typeface="Calibri"/>
              <a:ea typeface="Calibri"/>
              <a:cs typeface="Calibri"/>
              <a:sym typeface="Calibri"/>
            </a:endParaRPr>
          </a:p>
          <a:p>
            <a:pPr marL="274320" marR="0" lvl="0" indent="-274320" algn="ctr" rtl="0">
              <a:lnSpc>
                <a:spcPct val="75000"/>
              </a:lnSpc>
              <a:spcBef>
                <a:spcPts val="408"/>
              </a:spcBef>
              <a:spcAft>
                <a:spcPts val="0"/>
              </a:spcAft>
              <a:buClr>
                <a:schemeClr val="dk1"/>
              </a:buClr>
              <a:buFont typeface="Arial"/>
              <a:buNone/>
            </a:pPr>
            <a:endParaRPr sz="2040" b="0" i="0" u="none" strike="noStrike" cap="none" baseline="0" dirty="0">
              <a:solidFill>
                <a:schemeClr val="dk1"/>
              </a:solidFill>
              <a:latin typeface="Calibri"/>
              <a:ea typeface="Calibri"/>
              <a:cs typeface="Calibri"/>
              <a:sym typeface="Calibri"/>
            </a:endParaRPr>
          </a:p>
          <a:p>
            <a:pPr marL="274320" marR="0" lvl="0" indent="-274320" algn="ctr" rtl="0">
              <a:lnSpc>
                <a:spcPct val="75000"/>
              </a:lnSpc>
              <a:spcBef>
                <a:spcPts val="408"/>
              </a:spcBef>
              <a:spcAft>
                <a:spcPts val="0"/>
              </a:spcAft>
              <a:buClr>
                <a:schemeClr val="dk1"/>
              </a:buClr>
              <a:buFont typeface="Arial"/>
              <a:buNone/>
            </a:pPr>
            <a:endParaRPr sz="2040" b="0" i="0" u="none" strike="noStrike" cap="none" baseline="0" dirty="0">
              <a:solidFill>
                <a:schemeClr val="dk1"/>
              </a:solidFill>
              <a:latin typeface="Calibri"/>
              <a:ea typeface="Calibri"/>
              <a:cs typeface="Calibri"/>
              <a:sym typeface="Calibri"/>
            </a:endParaRPr>
          </a:p>
          <a:p>
            <a:pPr marL="274320" marR="0" lvl="0" indent="-274320" algn="ctr" rtl="0">
              <a:lnSpc>
                <a:spcPct val="75000"/>
              </a:lnSpc>
              <a:spcBef>
                <a:spcPts val="408"/>
              </a:spcBef>
              <a:spcAft>
                <a:spcPts val="0"/>
              </a:spcAft>
              <a:buClr>
                <a:schemeClr val="dk1"/>
              </a:buClr>
              <a:buFont typeface="Arial"/>
              <a:buNone/>
            </a:pPr>
            <a:endParaRPr sz="2040" b="0" i="0" u="none" strike="noStrike" cap="none" baseline="0" dirty="0">
              <a:solidFill>
                <a:schemeClr val="dk1"/>
              </a:solidFill>
              <a:latin typeface="Calibri"/>
              <a:ea typeface="Calibri"/>
              <a:cs typeface="Calibri"/>
              <a:sym typeface="Calibri"/>
            </a:endParaRPr>
          </a:p>
          <a:p>
            <a:pPr marL="457200" marR="0" lvl="0" indent="-457200" algn="ctr" rtl="0">
              <a:lnSpc>
                <a:spcPct val="75000"/>
              </a:lnSpc>
              <a:spcBef>
                <a:spcPts val="408"/>
              </a:spcBef>
              <a:spcAft>
                <a:spcPts val="0"/>
              </a:spcAft>
              <a:buClr>
                <a:schemeClr val="dk1"/>
              </a:buClr>
              <a:buFont typeface="Arial"/>
              <a:buNone/>
            </a:pPr>
            <a:endParaRPr sz="2040" b="0" i="0" u="none" strike="noStrike" cap="none" baseline="0" dirty="0">
              <a:solidFill>
                <a:schemeClr val="dk1"/>
              </a:solidFill>
              <a:latin typeface="Calibri"/>
              <a:ea typeface="Calibri"/>
              <a:cs typeface="Calibri"/>
              <a:sym typeface="Calibri"/>
            </a:endParaRPr>
          </a:p>
          <a:p>
            <a:pPr marL="0" marR="0" lvl="0" indent="0" algn="ctr" rtl="0">
              <a:lnSpc>
                <a:spcPct val="75000"/>
              </a:lnSpc>
              <a:spcBef>
                <a:spcPts val="442"/>
              </a:spcBef>
              <a:spcAft>
                <a:spcPts val="0"/>
              </a:spcAft>
              <a:buClr>
                <a:schemeClr val="dk1"/>
              </a:buClr>
              <a:buSzPct val="25000"/>
              <a:buFont typeface="Arial"/>
              <a:buNone/>
            </a:pPr>
            <a:r>
              <a:rPr lang="en-US" sz="2210" b="1" i="0" u="none" strike="noStrike" cap="none" baseline="0" dirty="0">
                <a:solidFill>
                  <a:schemeClr val="dk1"/>
                </a:solidFill>
                <a:latin typeface="Calibri"/>
                <a:ea typeface="Calibri"/>
                <a:cs typeface="Calibri"/>
                <a:sym typeface="Calibri"/>
              </a:rPr>
              <a:t>No Admission Ticket…No Test…No Exceptions!</a:t>
            </a:r>
          </a:p>
          <a:p>
            <a:pPr marL="0" marR="0" lvl="0" indent="0" algn="l" rtl="0">
              <a:lnSpc>
                <a:spcPct val="75000"/>
              </a:lnSpc>
              <a:spcBef>
                <a:spcPts val="408"/>
              </a:spcBef>
              <a:spcAft>
                <a:spcPts val="0"/>
              </a:spcAft>
              <a:buClr>
                <a:schemeClr val="dk1"/>
              </a:buClr>
              <a:buFont typeface="Arial"/>
              <a:buNone/>
            </a:pPr>
            <a:endParaRPr sz="2040" b="1" i="0" u="none" strike="noStrike" cap="none" baseline="0" dirty="0">
              <a:solidFill>
                <a:schemeClr val="dk1"/>
              </a:solidFill>
              <a:latin typeface="Calibri"/>
              <a:ea typeface="Calibri"/>
              <a:cs typeface="Calibri"/>
              <a:sym typeface="Calibri"/>
            </a:endParaRPr>
          </a:p>
          <a:p>
            <a:pPr marL="0" marR="0" lvl="0" indent="0" algn="ctr" rtl="0">
              <a:lnSpc>
                <a:spcPct val="75000"/>
              </a:lnSpc>
              <a:spcBef>
                <a:spcPts val="374"/>
              </a:spcBef>
              <a:spcAft>
                <a:spcPts val="0"/>
              </a:spcAft>
              <a:buClr>
                <a:schemeClr val="dk1"/>
              </a:buClr>
              <a:buSzPct val="25000"/>
              <a:buFont typeface="Arial"/>
              <a:buNone/>
            </a:pPr>
            <a:r>
              <a:rPr lang="en-US" sz="1870" b="1" i="0" u="none" strike="noStrike" cap="none" baseline="0" dirty="0">
                <a:solidFill>
                  <a:schemeClr val="dk1"/>
                </a:solidFill>
                <a:latin typeface="Times New Roman"/>
                <a:ea typeface="Times New Roman"/>
                <a:cs typeface="Times New Roman"/>
                <a:sym typeface="Times New Roman"/>
              </a:rPr>
              <a:t>Walk-In/</a:t>
            </a:r>
            <a:r>
              <a:rPr lang="en-US" sz="1870" b="1" i="0" u="none" strike="noStrike" cap="none" baseline="0" dirty="0" smtClean="0">
                <a:solidFill>
                  <a:schemeClr val="dk1"/>
                </a:solidFill>
                <a:latin typeface="Times New Roman"/>
                <a:ea typeface="Times New Roman"/>
                <a:cs typeface="Times New Roman"/>
                <a:sym typeface="Times New Roman"/>
              </a:rPr>
              <a:t>Wait-list </a:t>
            </a:r>
            <a:r>
              <a:rPr lang="en-US" sz="1870" b="1" i="0" u="none" strike="noStrike" cap="none" baseline="0" dirty="0">
                <a:solidFill>
                  <a:schemeClr val="dk1"/>
                </a:solidFill>
                <a:latin typeface="Times New Roman"/>
                <a:ea typeface="Times New Roman"/>
                <a:cs typeface="Times New Roman"/>
                <a:sym typeface="Times New Roman"/>
              </a:rPr>
              <a:t>must register online: </a:t>
            </a:r>
          </a:p>
          <a:p>
            <a:pPr marL="0" marR="0" lvl="0" indent="0" algn="ctr" rtl="0">
              <a:lnSpc>
                <a:spcPct val="75000"/>
              </a:lnSpc>
              <a:spcBef>
                <a:spcPts val="374"/>
              </a:spcBef>
              <a:spcAft>
                <a:spcPts val="0"/>
              </a:spcAft>
              <a:buClr>
                <a:schemeClr val="dk1"/>
              </a:buClr>
              <a:buSzPct val="25000"/>
              <a:buFont typeface="Arial"/>
              <a:buNone/>
            </a:pPr>
            <a:r>
              <a:rPr lang="en-US" sz="1870" b="0" i="0" u="none" strike="noStrike" cap="none" baseline="0" dirty="0">
                <a:solidFill>
                  <a:schemeClr val="dk1"/>
                </a:solidFill>
                <a:latin typeface="Times New Roman"/>
                <a:ea typeface="Times New Roman"/>
                <a:cs typeface="Times New Roman"/>
                <a:sym typeface="Times New Roman"/>
              </a:rPr>
              <a:t>Can only be done after registration deadline closes - MUST be 5 days prior to the test date.  </a:t>
            </a:r>
          </a:p>
          <a:p>
            <a:pPr marL="0" marR="0" lvl="0" indent="0" algn="ctr" rtl="0">
              <a:lnSpc>
                <a:spcPct val="75000"/>
              </a:lnSpc>
              <a:spcBef>
                <a:spcPts val="374"/>
              </a:spcBef>
              <a:spcAft>
                <a:spcPts val="0"/>
              </a:spcAft>
              <a:buClr>
                <a:schemeClr val="dk1"/>
              </a:buClr>
              <a:buSzPct val="25000"/>
              <a:buFont typeface="Arial"/>
              <a:buNone/>
            </a:pPr>
            <a:r>
              <a:rPr lang="en-US" sz="1870" b="1" i="0" u="none" strike="noStrike" cap="none" baseline="0" dirty="0">
                <a:solidFill>
                  <a:schemeClr val="dk1"/>
                </a:solidFill>
                <a:latin typeface="Times New Roman"/>
                <a:ea typeface="Times New Roman"/>
                <a:cs typeface="Times New Roman"/>
                <a:sym typeface="Times New Roman"/>
              </a:rPr>
              <a:t>  </a:t>
            </a:r>
          </a:p>
          <a:p>
            <a:pPr marL="0" marR="0" lvl="0" indent="0" algn="ctr" rtl="0">
              <a:lnSpc>
                <a:spcPct val="75000"/>
              </a:lnSpc>
              <a:spcBef>
                <a:spcPts val="374"/>
              </a:spcBef>
              <a:spcAft>
                <a:spcPts val="0"/>
              </a:spcAft>
              <a:buClr>
                <a:schemeClr val="dk1"/>
              </a:buClr>
              <a:buSzPct val="25000"/>
              <a:buFont typeface="Arial"/>
              <a:buNone/>
            </a:pPr>
            <a:r>
              <a:rPr lang="en-US" sz="1870" b="1" i="0" u="none" strike="noStrike" cap="none" baseline="0" dirty="0">
                <a:solidFill>
                  <a:schemeClr val="dk1"/>
                </a:solidFill>
                <a:latin typeface="Times New Roman"/>
                <a:ea typeface="Times New Roman"/>
                <a:cs typeface="Times New Roman"/>
                <a:sym typeface="Times New Roman"/>
              </a:rPr>
              <a:t> *This does not guarantee a seat – see below for more information</a:t>
            </a:r>
          </a:p>
          <a:p>
            <a:pPr marL="0" marR="0" lvl="0" indent="0" algn="ctr" rtl="0">
              <a:lnSpc>
                <a:spcPct val="75000"/>
              </a:lnSpc>
              <a:spcBef>
                <a:spcPts val="374"/>
              </a:spcBef>
              <a:spcAft>
                <a:spcPts val="0"/>
              </a:spcAft>
              <a:buClr>
                <a:schemeClr val="dk1"/>
              </a:buClr>
              <a:buSzPct val="25000"/>
              <a:buFont typeface="Arial"/>
              <a:buNone/>
            </a:pPr>
            <a:r>
              <a:rPr lang="en-US" sz="1870" b="1" i="0" u="sng" strike="noStrike" cap="none" baseline="0" dirty="0">
                <a:solidFill>
                  <a:schemeClr val="hlink"/>
                </a:solidFill>
                <a:latin typeface="Times New Roman"/>
                <a:ea typeface="Times New Roman"/>
                <a:cs typeface="Times New Roman"/>
                <a:sym typeface="Times New Roman"/>
                <a:hlinkClick r:id="rId3"/>
              </a:rPr>
              <a:t>http://sat.collegeboard.org/register/waitlist-status</a:t>
            </a:r>
          </a:p>
          <a:p>
            <a:pPr marL="0" marR="0" lvl="0" indent="0" algn="l" rtl="0">
              <a:lnSpc>
                <a:spcPct val="75000"/>
              </a:lnSpc>
              <a:spcBef>
                <a:spcPts val="374"/>
              </a:spcBef>
              <a:spcAft>
                <a:spcPts val="0"/>
              </a:spcAft>
              <a:buClr>
                <a:schemeClr val="dk1"/>
              </a:buClr>
              <a:buFont typeface="Arial"/>
              <a:buNone/>
            </a:pPr>
            <a:endParaRPr sz="1870" b="0" i="0" u="none" strike="noStrike" cap="none" baseline="0" dirty="0">
              <a:solidFill>
                <a:schemeClr val="dk1"/>
              </a:solidFill>
              <a:latin typeface="Times New Roman"/>
              <a:ea typeface="Times New Roman"/>
              <a:cs typeface="Times New Roman"/>
              <a:sym typeface="Times New Roman"/>
            </a:endParaRPr>
          </a:p>
          <a:p>
            <a:pPr marL="0" marR="0" lvl="0" indent="0" algn="ctr" rtl="0">
              <a:lnSpc>
                <a:spcPct val="75000"/>
              </a:lnSpc>
              <a:spcBef>
                <a:spcPts val="323"/>
              </a:spcBef>
              <a:spcAft>
                <a:spcPts val="0"/>
              </a:spcAft>
              <a:buClr>
                <a:schemeClr val="dk1"/>
              </a:buClr>
              <a:buSzPct val="25000"/>
              <a:buFont typeface="Arial"/>
              <a:buNone/>
            </a:pPr>
            <a:r>
              <a:rPr lang="en-US" sz="2400" b="1" i="0" u="none" strike="noStrike" cap="none" baseline="0" dirty="0">
                <a:solidFill>
                  <a:schemeClr val="dk1"/>
                </a:solidFill>
                <a:latin typeface="Times New Roman"/>
                <a:ea typeface="Times New Roman"/>
                <a:cs typeface="Times New Roman"/>
                <a:sym typeface="Times New Roman"/>
              </a:rPr>
              <a:t>No </a:t>
            </a:r>
            <a:r>
              <a:rPr lang="en-US" sz="2400" b="1" i="0" u="none" strike="noStrike" cap="none" baseline="0" dirty="0" smtClean="0">
                <a:solidFill>
                  <a:schemeClr val="dk1"/>
                </a:solidFill>
                <a:latin typeface="Times New Roman"/>
                <a:ea typeface="Times New Roman"/>
                <a:cs typeface="Times New Roman"/>
                <a:sym typeface="Times New Roman"/>
              </a:rPr>
              <a:t>changes </a:t>
            </a:r>
            <a:r>
              <a:rPr lang="en-US" sz="2400" b="1" i="0" u="none" strike="noStrike" cap="none" baseline="0" dirty="0">
                <a:solidFill>
                  <a:schemeClr val="dk1"/>
                </a:solidFill>
                <a:latin typeface="Times New Roman"/>
                <a:ea typeface="Times New Roman"/>
                <a:cs typeface="Times New Roman"/>
                <a:sym typeface="Times New Roman"/>
              </a:rPr>
              <a:t>in test date, type or location are permitted unless indicated on admission ticket!  </a:t>
            </a:r>
          </a:p>
          <a:p>
            <a:pPr marL="0" marR="0" lvl="0" indent="102552" algn="ctr" rtl="0">
              <a:lnSpc>
                <a:spcPct val="75000"/>
              </a:lnSpc>
              <a:spcBef>
                <a:spcPts val="323"/>
              </a:spcBef>
              <a:spcAft>
                <a:spcPts val="0"/>
              </a:spcAft>
              <a:buClr>
                <a:schemeClr val="dk1"/>
              </a:buClr>
              <a:buFont typeface="Arial"/>
              <a:buNone/>
            </a:pPr>
            <a:endParaRPr sz="2000" b="1" i="0" u="none" strike="noStrike" cap="none" baseline="0" dirty="0">
              <a:solidFill>
                <a:schemeClr val="dk1"/>
              </a:solidFill>
              <a:latin typeface="Calibri"/>
              <a:ea typeface="Calibri"/>
              <a:cs typeface="Calibri"/>
              <a:sym typeface="Calibri"/>
            </a:endParaRPr>
          </a:p>
          <a:p>
            <a:pPr marL="0" marR="0" lvl="0" indent="0" algn="ctr" rtl="0">
              <a:lnSpc>
                <a:spcPct val="75000"/>
              </a:lnSpc>
              <a:spcBef>
                <a:spcPts val="476"/>
              </a:spcBef>
              <a:spcAft>
                <a:spcPts val="0"/>
              </a:spcAft>
              <a:buClr>
                <a:schemeClr val="dk1"/>
              </a:buClr>
              <a:buSzPct val="25000"/>
              <a:buFont typeface="Arial"/>
              <a:buNone/>
            </a:pPr>
            <a:r>
              <a:rPr lang="en-US" sz="2380" b="0" i="0" u="none" strike="noStrike" cap="none" baseline="0" dirty="0" smtClean="0">
                <a:solidFill>
                  <a:schemeClr val="dk1"/>
                </a:solidFill>
                <a:latin typeface="Calibri"/>
                <a:ea typeface="Calibri"/>
                <a:cs typeface="Calibri"/>
                <a:sym typeface="Calibri"/>
              </a:rPr>
              <a:t> </a:t>
            </a:r>
            <a:endParaRPr lang="en-US" sz="2380" b="0" i="0" u="none" strike="noStrike" cap="none" baseline="0" dirty="0">
              <a:solidFill>
                <a:schemeClr val="dk1"/>
              </a:solidFill>
              <a:latin typeface="Calibri"/>
              <a:ea typeface="Calibri"/>
              <a:cs typeface="Calibri"/>
              <a:sym typeface="Calibri"/>
            </a:endParaRPr>
          </a:p>
          <a:p>
            <a:pPr marL="274320" marR="0" lvl="0" indent="-274320" algn="ctr" rtl="0">
              <a:lnSpc>
                <a:spcPct val="75000"/>
              </a:lnSpc>
              <a:spcBef>
                <a:spcPts val="408"/>
              </a:spcBef>
              <a:spcAft>
                <a:spcPts val="0"/>
              </a:spcAft>
              <a:buClr>
                <a:schemeClr val="dk1"/>
              </a:buClr>
              <a:buFont typeface="Arial"/>
              <a:buNone/>
            </a:pPr>
            <a:endParaRPr sz="2040" b="1" i="0" u="sng" strike="noStrike" cap="none" baseline="0" dirty="0">
              <a:solidFill>
                <a:schemeClr val="dk1"/>
              </a:solidFill>
              <a:latin typeface="Calibri"/>
              <a:ea typeface="Calibri"/>
              <a:cs typeface="Calibri"/>
              <a:sym typeface="Calibri"/>
            </a:endParaRPr>
          </a:p>
          <a:p>
            <a:pPr marL="274320" marR="0" lvl="0" indent="-274320" algn="ctr" rtl="0">
              <a:lnSpc>
                <a:spcPct val="75000"/>
              </a:lnSpc>
              <a:spcBef>
                <a:spcPts val="408"/>
              </a:spcBef>
              <a:spcAft>
                <a:spcPts val="0"/>
              </a:spcAft>
              <a:buClr>
                <a:schemeClr val="dk1"/>
              </a:buClr>
              <a:buFont typeface="Arial"/>
              <a:buNone/>
            </a:pPr>
            <a:endParaRPr sz="2040" b="0" i="0" u="none" strike="noStrike" cap="none" baseline="0" dirty="0">
              <a:solidFill>
                <a:schemeClr val="dk1"/>
              </a:solidFill>
              <a:latin typeface="Calibri"/>
              <a:ea typeface="Calibri"/>
              <a:cs typeface="Calibri"/>
              <a:sym typeface="Calibri"/>
            </a:endParaRPr>
          </a:p>
        </p:txBody>
      </p:sp>
      <p:graphicFrame>
        <p:nvGraphicFramePr>
          <p:cNvPr id="180" name="Shape 180"/>
          <p:cNvGraphicFramePr/>
          <p:nvPr>
            <p:extLst>
              <p:ext uri="{D42A27DB-BD31-4B8C-83A1-F6EECF244321}">
                <p14:modId xmlns:p14="http://schemas.microsoft.com/office/powerpoint/2010/main" xmlns="" val="2652612552"/>
              </p:ext>
            </p:extLst>
          </p:nvPr>
        </p:nvGraphicFramePr>
        <p:xfrm>
          <a:off x="891844" y="2069748"/>
          <a:ext cx="7620000" cy="1458729"/>
        </p:xfrm>
        <a:graphic>
          <a:graphicData uri="http://schemas.openxmlformats.org/drawingml/2006/table">
            <a:tbl>
              <a:tblPr firstRow="1" bandRow="1">
                <a:noFill/>
                <a:tableStyleId>{279AFD20-8643-428C-8985-4F881DBE68E2}</a:tableStyleId>
              </a:tblPr>
              <a:tblGrid>
                <a:gridCol w="3810000"/>
                <a:gridCol w="3810000"/>
              </a:tblGrid>
              <a:tr h="486243">
                <a:tc>
                  <a:txBody>
                    <a:bodyPr/>
                    <a:lstStyle/>
                    <a:p>
                      <a:pPr marL="0" marR="0" lvl="0" indent="0" algn="ctr" rtl="0">
                        <a:spcBef>
                          <a:spcPts val="0"/>
                        </a:spcBef>
                        <a:buSzPct val="25000"/>
                        <a:buNone/>
                      </a:pPr>
                      <a:r>
                        <a:rPr lang="en-US" sz="2400" u="none" strike="noStrike" cap="none" baseline="0" dirty="0"/>
                        <a:t>TEST DATE</a:t>
                      </a:r>
                    </a:p>
                  </a:txBody>
                  <a:tcPr marL="91450" marR="91450" marT="45725" marB="45725"/>
                </a:tc>
                <a:tc>
                  <a:txBody>
                    <a:bodyPr/>
                    <a:lstStyle/>
                    <a:p>
                      <a:pPr marL="0" marR="0" lvl="0" indent="0" algn="ctr" rtl="0">
                        <a:spcBef>
                          <a:spcPts val="0"/>
                        </a:spcBef>
                        <a:buSzPct val="25000"/>
                        <a:buNone/>
                      </a:pPr>
                      <a:r>
                        <a:rPr lang="en-US" sz="2400" u="none" strike="noStrike" cap="none" baseline="0"/>
                        <a:t>REGISTRATION DEADLINE</a:t>
                      </a:r>
                    </a:p>
                  </a:txBody>
                  <a:tcPr marL="91450" marR="91450" marT="45725" marB="45725"/>
                </a:tc>
              </a:tr>
              <a:tr h="486243">
                <a:tc>
                  <a:txBody>
                    <a:bodyPr/>
                    <a:lstStyle/>
                    <a:p>
                      <a:pPr marL="0" marR="0" lvl="0" indent="0" algn="ctr" rtl="0">
                        <a:spcBef>
                          <a:spcPts val="0"/>
                        </a:spcBef>
                        <a:buSzPct val="25000"/>
                        <a:buNone/>
                      </a:pPr>
                      <a:r>
                        <a:rPr lang="en-US" sz="1800" u="none" strike="noStrike" cap="none" baseline="0" dirty="0"/>
                        <a:t>Saturday Oct </a:t>
                      </a:r>
                      <a:r>
                        <a:rPr lang="en-US" sz="1800" u="none" strike="noStrike" cap="none" baseline="0" dirty="0" smtClean="0"/>
                        <a:t>1, 2016</a:t>
                      </a:r>
                      <a:endParaRPr lang="en-US" sz="1800" u="none" strike="noStrike" cap="none" baseline="0" dirty="0"/>
                    </a:p>
                  </a:txBody>
                  <a:tcPr marL="91450" marR="91450" marT="45725" marB="45725"/>
                </a:tc>
                <a:tc>
                  <a:txBody>
                    <a:bodyPr/>
                    <a:lstStyle/>
                    <a:p>
                      <a:pPr marL="0" marR="0" lvl="0" indent="0" algn="ctr" rtl="0">
                        <a:spcBef>
                          <a:spcPts val="0"/>
                        </a:spcBef>
                        <a:buSzPct val="25000"/>
                        <a:buNone/>
                      </a:pPr>
                      <a:r>
                        <a:rPr lang="en-US" sz="1800" u="none" strike="noStrike" cap="none" baseline="0" dirty="0"/>
                        <a:t>September  3, </a:t>
                      </a:r>
                      <a:r>
                        <a:rPr lang="en-US" sz="1800" u="none" strike="noStrike" cap="none" baseline="0" dirty="0" smtClean="0"/>
                        <a:t>2016</a:t>
                      </a:r>
                      <a:endParaRPr lang="en-US" sz="1800" u="none" strike="noStrike" cap="none" baseline="0" dirty="0"/>
                    </a:p>
                  </a:txBody>
                  <a:tcPr marL="91450" marR="91450" marT="45725" marB="45725"/>
                </a:tc>
              </a:tr>
              <a:tr h="486243">
                <a:tc>
                  <a:txBody>
                    <a:bodyPr/>
                    <a:lstStyle/>
                    <a:p>
                      <a:pPr marL="0" marR="0" lvl="0" indent="0" algn="ctr" rtl="0">
                        <a:spcBef>
                          <a:spcPts val="0"/>
                        </a:spcBef>
                        <a:buSzPct val="25000"/>
                        <a:buNone/>
                      </a:pPr>
                      <a:r>
                        <a:rPr lang="en-US" sz="1800" u="none" strike="noStrike" cap="none" baseline="0" dirty="0"/>
                        <a:t>Saturday November </a:t>
                      </a:r>
                      <a:r>
                        <a:rPr lang="en-US" sz="1800" u="none" strike="noStrike" cap="none" baseline="0" dirty="0" smtClean="0"/>
                        <a:t>5, 2016</a:t>
                      </a:r>
                      <a:endParaRPr lang="en-US" sz="1800" u="none" strike="noStrike" cap="none" baseline="0" dirty="0"/>
                    </a:p>
                  </a:txBody>
                  <a:tcPr marL="91450" marR="91450" marT="45725" marB="45725"/>
                </a:tc>
                <a:tc>
                  <a:txBody>
                    <a:bodyPr/>
                    <a:lstStyle/>
                    <a:p>
                      <a:pPr marL="0" marR="0" lvl="0" indent="0" algn="ctr" rtl="0">
                        <a:spcBef>
                          <a:spcPts val="0"/>
                        </a:spcBef>
                        <a:buSzPct val="25000"/>
                        <a:buNone/>
                      </a:pPr>
                      <a:r>
                        <a:rPr lang="en-US" sz="1800" u="none" strike="noStrike" cap="none" baseline="0" dirty="0"/>
                        <a:t>October </a:t>
                      </a:r>
                      <a:r>
                        <a:rPr lang="en-US" sz="1800" u="none" strike="noStrike" cap="none" baseline="0" dirty="0" smtClean="0"/>
                        <a:t>7, 2016</a:t>
                      </a:r>
                      <a:endParaRPr lang="en-US" sz="1800" u="none" strike="noStrike" cap="none" baseline="0" dirty="0"/>
                    </a:p>
                  </a:txBody>
                  <a:tcPr marL="91450" marR="91450" marT="45725" marB="45725"/>
                </a:tc>
              </a:tr>
            </a:tbl>
          </a:graphicData>
        </a:graphic>
      </p:graphicFrame>
      <p:pic>
        <p:nvPicPr>
          <p:cNvPr id="181" name="Shape 181"/>
          <p:cNvPicPr preferRelativeResize="0"/>
          <p:nvPr/>
        </p:nvPicPr>
        <p:blipFill rotWithShape="1">
          <a:blip r:embed="rId4">
            <a:alphaModFix/>
          </a:blip>
          <a:srcRect/>
          <a:stretch/>
        </p:blipFill>
        <p:spPr>
          <a:xfrm>
            <a:off x="495631" y="228600"/>
            <a:ext cx="1951546" cy="16001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baseline="0">
                <a:solidFill>
                  <a:schemeClr val="dk1"/>
                </a:solidFill>
                <a:latin typeface="Calibri"/>
                <a:ea typeface="Calibri"/>
                <a:cs typeface="Calibri"/>
                <a:sym typeface="Calibri"/>
              </a:rPr>
              <a:t>College Application Essay Tips</a:t>
            </a:r>
          </a:p>
        </p:txBody>
      </p:sp>
      <p:sp>
        <p:nvSpPr>
          <p:cNvPr id="187" name="Shape 187"/>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182880" marR="0" lvl="0" indent="-182880" algn="l" rtl="0">
              <a:lnSpc>
                <a:spcPct val="115000"/>
              </a:lnSpc>
              <a:spcBef>
                <a:spcPts val="0"/>
              </a:spcBef>
              <a:spcAft>
                <a:spcPts val="0"/>
              </a:spcAft>
              <a:buClr>
                <a:schemeClr val="dk1"/>
              </a:buClr>
              <a:buSzPct val="100000"/>
              <a:buFont typeface="Noto Symbol"/>
              <a:buChar char="❖"/>
            </a:pPr>
            <a:r>
              <a:rPr lang="en-US" sz="2800" b="0" i="0" u="none" strike="noStrike" cap="none" baseline="0">
                <a:solidFill>
                  <a:schemeClr val="dk1"/>
                </a:solidFill>
                <a:latin typeface="Calibri"/>
                <a:ea typeface="Calibri"/>
                <a:cs typeface="Calibri"/>
                <a:sym typeface="Calibri"/>
              </a:rPr>
              <a:t>Who are you, how have you grown, what sets you apart from others in the applicant pool</a:t>
            </a:r>
            <a:r>
              <a:rPr lang="en-US" sz="2800"/>
              <a:t>?</a:t>
            </a:r>
          </a:p>
          <a:p>
            <a:pPr marL="182880" marR="0" lvl="0" indent="-182880" algn="l" rtl="0">
              <a:lnSpc>
                <a:spcPct val="115000"/>
              </a:lnSpc>
              <a:spcBef>
                <a:spcPts val="1000"/>
              </a:spcBef>
              <a:spcAft>
                <a:spcPts val="0"/>
              </a:spcAft>
              <a:buClr>
                <a:schemeClr val="dk1"/>
              </a:buClr>
              <a:buSzPct val="100000"/>
              <a:buFont typeface="Noto Symbol"/>
              <a:buChar char="❖"/>
            </a:pPr>
            <a:r>
              <a:rPr lang="en-US" sz="2800" b="0" i="0" u="none" strike="noStrike" cap="none" baseline="0">
                <a:solidFill>
                  <a:schemeClr val="dk1"/>
                </a:solidFill>
                <a:latin typeface="Calibri"/>
                <a:ea typeface="Calibri"/>
                <a:cs typeface="Calibri"/>
                <a:sym typeface="Calibri"/>
              </a:rPr>
              <a:t>Maximum is 650 words and minimum is 250.  Even one character above or below these </a:t>
            </a:r>
            <a:r>
              <a:rPr lang="en-US" sz="2800"/>
              <a:t>parameters</a:t>
            </a:r>
            <a:r>
              <a:rPr lang="en-US" sz="2800" b="0" i="0" u="none" strike="noStrike" cap="none" baseline="0">
                <a:solidFill>
                  <a:schemeClr val="dk1"/>
                </a:solidFill>
                <a:latin typeface="Calibri"/>
                <a:ea typeface="Calibri"/>
                <a:cs typeface="Calibri"/>
                <a:sym typeface="Calibri"/>
              </a:rPr>
              <a:t> will hinder your ability to submit your applications. </a:t>
            </a:r>
          </a:p>
          <a:p>
            <a:pPr marL="342900" marR="0" lvl="0" indent="-342900" algn="l" rtl="0">
              <a:lnSpc>
                <a:spcPct val="115000"/>
              </a:lnSpc>
              <a:spcBef>
                <a:spcPts val="1000"/>
              </a:spcBef>
              <a:spcAft>
                <a:spcPts val="0"/>
              </a:spcAft>
              <a:buClr>
                <a:schemeClr val="dk1"/>
              </a:buClr>
              <a:buSzPct val="100000"/>
              <a:buFont typeface="Noto Symbol"/>
              <a:buChar char="❖"/>
            </a:pPr>
            <a:r>
              <a:rPr lang="en-US" sz="2800" b="0" i="0" u="none" strike="noStrike" cap="none" baseline="0">
                <a:solidFill>
                  <a:schemeClr val="dk1"/>
                </a:solidFill>
                <a:latin typeface="Calibri"/>
                <a:ea typeface="Calibri"/>
                <a:cs typeface="Calibri"/>
                <a:sym typeface="Calibri"/>
              </a:rPr>
              <a:t>Supplemental Essays</a:t>
            </a:r>
          </a:p>
          <a:p>
            <a:pPr marL="274320" marR="0" lvl="0" indent="-71120" algn="l" rtl="0">
              <a:spcBef>
                <a:spcPts val="1640"/>
              </a:spcBef>
              <a:spcAft>
                <a:spcPts val="0"/>
              </a:spcAft>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pic>
        <p:nvPicPr>
          <p:cNvPr id="188" name="Shape 188"/>
          <p:cNvPicPr preferRelativeResize="0"/>
          <p:nvPr/>
        </p:nvPicPr>
        <p:blipFill rotWithShape="1">
          <a:blip r:embed="rId3">
            <a:alphaModFix/>
          </a:blip>
          <a:srcRect/>
          <a:stretch/>
        </p:blipFill>
        <p:spPr>
          <a:xfrm>
            <a:off x="5061725" y="4307225"/>
            <a:ext cx="3284099" cy="22710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483875" y="290875"/>
            <a:ext cx="8208899" cy="6332099"/>
          </a:xfrm>
          <a:prstGeom prst="rect">
            <a:avLst/>
          </a:prstGeom>
          <a:noFill/>
          <a:ln>
            <a:noFill/>
          </a:ln>
        </p:spPr>
        <p:txBody>
          <a:bodyPr lIns="91425" tIns="91425" rIns="91425" bIns="91425" anchor="t" anchorCtr="0">
            <a:noAutofit/>
          </a:bodyPr>
          <a:lstStyle/>
          <a:p>
            <a:pPr algn="ctr" rtl="0">
              <a:spcBef>
                <a:spcPts val="0"/>
              </a:spcBef>
              <a:buNone/>
            </a:pPr>
            <a:r>
              <a:rPr lang="en-US" sz="3600" b="1" dirty="0">
                <a:latin typeface="Calibri"/>
                <a:ea typeface="Calibri"/>
                <a:cs typeface="Calibri"/>
                <a:sym typeface="Calibri"/>
              </a:rPr>
              <a:t>The Process</a:t>
            </a:r>
          </a:p>
          <a:p>
            <a:pPr rtl="0">
              <a:spcBef>
                <a:spcPts val="0"/>
              </a:spcBef>
              <a:buNone/>
            </a:pPr>
            <a:endParaRPr sz="700" b="1" dirty="0">
              <a:latin typeface="Calibri"/>
              <a:ea typeface="Calibri"/>
              <a:cs typeface="Calibri"/>
              <a:sym typeface="Calibri"/>
            </a:endParaRPr>
          </a:p>
          <a:p>
            <a:pPr marL="457200" lvl="0" indent="-330200" rtl="0">
              <a:spcBef>
                <a:spcPts val="0"/>
              </a:spcBef>
              <a:buSzPct val="100000"/>
              <a:buFont typeface="Calibri"/>
              <a:buChar char="●"/>
            </a:pPr>
            <a:r>
              <a:rPr lang="en-US" sz="1600" b="1" dirty="0">
                <a:latin typeface="Calibri"/>
                <a:ea typeface="Calibri"/>
                <a:cs typeface="Calibri"/>
                <a:sym typeface="Calibri"/>
              </a:rPr>
              <a:t>Student Questionnaire must be given to DIRECTLY to your guidance counselor</a:t>
            </a:r>
          </a:p>
          <a:p>
            <a:pPr lvl="0" rtl="0">
              <a:spcBef>
                <a:spcPts val="0"/>
              </a:spcBef>
              <a:buNone/>
            </a:pPr>
            <a:endParaRPr sz="1600" b="1" dirty="0">
              <a:latin typeface="Calibri"/>
              <a:ea typeface="Calibri"/>
              <a:cs typeface="Calibri"/>
              <a:sym typeface="Calibri"/>
            </a:endParaRPr>
          </a:p>
          <a:p>
            <a:pPr marL="457200" lvl="0" indent="-330200" rtl="0">
              <a:spcBef>
                <a:spcPts val="0"/>
              </a:spcBef>
              <a:buSzPct val="100000"/>
              <a:buFont typeface="Calibri"/>
              <a:buChar char="●"/>
            </a:pPr>
            <a:r>
              <a:rPr lang="en-US" sz="1600" b="1" dirty="0">
                <a:latin typeface="Calibri"/>
                <a:ea typeface="Calibri"/>
                <a:cs typeface="Calibri"/>
                <a:sym typeface="Calibri"/>
              </a:rPr>
              <a:t>Speak with teachers about letters of recommendation</a:t>
            </a:r>
            <a:r>
              <a:rPr lang="en-US" sz="1600" b="1" dirty="0">
                <a:solidFill>
                  <a:schemeClr val="dk1"/>
                </a:solidFill>
                <a:latin typeface="Calibri"/>
                <a:ea typeface="Calibri"/>
                <a:cs typeface="Calibri"/>
                <a:sym typeface="Calibri"/>
              </a:rPr>
              <a:t> and provide them with your Teacher Recommendation Request forms  (PEACH</a:t>
            </a:r>
            <a:r>
              <a:rPr lang="en-US" sz="1600" b="1" dirty="0" smtClean="0">
                <a:solidFill>
                  <a:schemeClr val="dk1"/>
                </a:solidFill>
                <a:latin typeface="Calibri"/>
                <a:ea typeface="Calibri"/>
                <a:cs typeface="Calibri"/>
                <a:sym typeface="Calibri"/>
              </a:rPr>
              <a:t>)-Optional</a:t>
            </a:r>
            <a:endParaRPr lang="en-US" sz="1600" b="1" dirty="0">
              <a:solidFill>
                <a:schemeClr val="dk1"/>
              </a:solidFill>
              <a:latin typeface="Calibri"/>
              <a:ea typeface="Calibri"/>
              <a:cs typeface="Calibri"/>
              <a:sym typeface="Calibri"/>
            </a:endParaRPr>
          </a:p>
          <a:p>
            <a:pPr lvl="0" rtl="0">
              <a:spcBef>
                <a:spcPts val="0"/>
              </a:spcBef>
              <a:buNone/>
            </a:pPr>
            <a:endParaRPr sz="1600" b="1" dirty="0">
              <a:latin typeface="Calibri"/>
              <a:ea typeface="Calibri"/>
              <a:cs typeface="Calibri"/>
              <a:sym typeface="Calibri"/>
            </a:endParaRPr>
          </a:p>
          <a:p>
            <a:pPr marL="457200" lvl="0" indent="-330200" rtl="0">
              <a:spcBef>
                <a:spcPts val="0"/>
              </a:spcBef>
              <a:buSzPct val="100000"/>
              <a:buFont typeface="Calibri"/>
              <a:buChar char="●"/>
            </a:pPr>
            <a:r>
              <a:rPr lang="en-US" sz="1600" b="1" dirty="0">
                <a:latin typeface="Calibri"/>
                <a:ea typeface="Calibri"/>
                <a:cs typeface="Calibri"/>
                <a:sym typeface="Calibri"/>
              </a:rPr>
              <a:t>Meet with Counselor often through each step of the process</a:t>
            </a:r>
          </a:p>
          <a:p>
            <a:pPr lvl="0" rtl="0">
              <a:spcBef>
                <a:spcPts val="0"/>
              </a:spcBef>
              <a:buNone/>
            </a:pPr>
            <a:endParaRPr sz="1600" b="1" dirty="0">
              <a:latin typeface="Calibri"/>
              <a:ea typeface="Calibri"/>
              <a:cs typeface="Calibri"/>
              <a:sym typeface="Calibri"/>
            </a:endParaRPr>
          </a:p>
          <a:p>
            <a:pPr marL="457200" lvl="0" indent="-330200" rtl="0">
              <a:spcBef>
                <a:spcPts val="0"/>
              </a:spcBef>
              <a:buSzPct val="100000"/>
              <a:buFont typeface="Calibri"/>
              <a:buChar char="●"/>
            </a:pPr>
            <a:r>
              <a:rPr lang="en-US" sz="1600" b="1" dirty="0">
                <a:latin typeface="Calibri"/>
                <a:ea typeface="Calibri"/>
                <a:cs typeface="Calibri"/>
                <a:sym typeface="Calibri"/>
              </a:rPr>
              <a:t>Match your </a:t>
            </a:r>
            <a:r>
              <a:rPr lang="en-US" sz="1600" b="1" dirty="0" err="1">
                <a:latin typeface="Calibri"/>
                <a:ea typeface="Calibri"/>
                <a:cs typeface="Calibri"/>
                <a:sym typeface="Calibri"/>
              </a:rPr>
              <a:t>Naviance</a:t>
            </a:r>
            <a:r>
              <a:rPr lang="en-US" sz="1600" b="1" dirty="0">
                <a:latin typeface="Calibri"/>
                <a:ea typeface="Calibri"/>
                <a:cs typeface="Calibri"/>
                <a:sym typeface="Calibri"/>
              </a:rPr>
              <a:t> Account with Common App (Must use your school email address) Refer to </a:t>
            </a:r>
            <a:r>
              <a:rPr lang="en-US" sz="1600" b="1" u="sng" dirty="0">
                <a:solidFill>
                  <a:schemeClr val="hlink"/>
                </a:solidFill>
                <a:latin typeface="Calibri"/>
                <a:ea typeface="Calibri"/>
                <a:cs typeface="Calibri"/>
                <a:sym typeface="Calibri"/>
                <a:hlinkClick r:id="rId3"/>
              </a:rPr>
              <a:t>https://vimeo.com/102639828</a:t>
            </a:r>
            <a:r>
              <a:rPr lang="en-US" sz="1600" b="1" dirty="0">
                <a:latin typeface="Calibri"/>
                <a:ea typeface="Calibri"/>
                <a:cs typeface="Calibri"/>
                <a:sym typeface="Calibri"/>
              </a:rPr>
              <a:t> for instructions</a:t>
            </a:r>
          </a:p>
          <a:p>
            <a:pPr rtl="0">
              <a:spcBef>
                <a:spcPts val="0"/>
              </a:spcBef>
              <a:buNone/>
            </a:pPr>
            <a:endParaRPr sz="1600" b="1" dirty="0">
              <a:latin typeface="Calibri"/>
              <a:ea typeface="Calibri"/>
              <a:cs typeface="Calibri"/>
              <a:sym typeface="Calibri"/>
            </a:endParaRPr>
          </a:p>
          <a:p>
            <a:pPr marL="457200" lvl="0" indent="-330200" rtl="0">
              <a:spcBef>
                <a:spcPts val="0"/>
              </a:spcBef>
              <a:buSzPct val="100000"/>
              <a:buFont typeface="Calibri"/>
              <a:buChar char="●"/>
            </a:pPr>
            <a:r>
              <a:rPr lang="en-US" sz="1600" b="1" dirty="0">
                <a:latin typeface="Calibri"/>
                <a:ea typeface="Calibri"/>
                <a:cs typeface="Calibri"/>
                <a:sym typeface="Calibri"/>
              </a:rPr>
              <a:t>Complete FERPA through Common App</a:t>
            </a:r>
          </a:p>
          <a:p>
            <a:pPr lvl="0" rtl="0">
              <a:spcBef>
                <a:spcPts val="0"/>
              </a:spcBef>
              <a:buNone/>
            </a:pPr>
            <a:endParaRPr sz="1600" b="1" dirty="0">
              <a:latin typeface="Calibri"/>
              <a:ea typeface="Calibri"/>
              <a:cs typeface="Calibri"/>
              <a:sym typeface="Calibri"/>
            </a:endParaRPr>
          </a:p>
          <a:p>
            <a:pPr marL="457200" lvl="0" indent="-330200" rtl="0">
              <a:spcBef>
                <a:spcPts val="0"/>
              </a:spcBef>
              <a:buSzPct val="100000"/>
              <a:buFont typeface="Calibri"/>
              <a:buChar char="●"/>
            </a:pPr>
            <a:r>
              <a:rPr lang="en-US" sz="1600" b="1" dirty="0">
                <a:latin typeface="Calibri"/>
                <a:ea typeface="Calibri"/>
                <a:cs typeface="Calibri"/>
                <a:sym typeface="Calibri"/>
              </a:rPr>
              <a:t>Submit SAT/ACT scores directly to Colleges</a:t>
            </a:r>
          </a:p>
          <a:p>
            <a:pPr lvl="0" rtl="0">
              <a:spcBef>
                <a:spcPts val="0"/>
              </a:spcBef>
              <a:buNone/>
            </a:pPr>
            <a:endParaRPr sz="1600" b="1" dirty="0">
              <a:latin typeface="Calibri"/>
              <a:ea typeface="Calibri"/>
              <a:cs typeface="Calibri"/>
              <a:sym typeface="Calibri"/>
            </a:endParaRPr>
          </a:p>
          <a:p>
            <a:pPr marL="457200" lvl="0" indent="-330200" rtl="0">
              <a:spcBef>
                <a:spcPts val="0"/>
              </a:spcBef>
              <a:buSzPct val="100000"/>
              <a:buFont typeface="Calibri"/>
              <a:buChar char="●"/>
            </a:pPr>
            <a:r>
              <a:rPr lang="en-US" sz="1600" b="1" dirty="0">
                <a:latin typeface="Calibri"/>
                <a:ea typeface="Calibri"/>
                <a:cs typeface="Calibri"/>
                <a:sym typeface="Calibri"/>
              </a:rPr>
              <a:t>Submit College Application/Transcript Release/FERPA form DIRECTLY to guidance counselor (GREEN FORM</a:t>
            </a:r>
            <a:r>
              <a:rPr lang="en-US" sz="1600" b="1" dirty="0" smtClean="0">
                <a:latin typeface="Calibri"/>
                <a:ea typeface="Calibri"/>
                <a:cs typeface="Calibri"/>
                <a:sym typeface="Calibri"/>
              </a:rPr>
              <a:t>)</a:t>
            </a:r>
            <a:endParaRPr lang="en-US" sz="1600" b="1" dirty="0">
              <a:latin typeface="Calibri"/>
              <a:ea typeface="Calibri"/>
              <a:cs typeface="Calibri"/>
              <a:sym typeface="Calibri"/>
            </a:endParaRPr>
          </a:p>
          <a:p>
            <a:pPr lvl="0" rtl="0">
              <a:spcBef>
                <a:spcPts val="0"/>
              </a:spcBef>
              <a:buNone/>
            </a:pPr>
            <a:endParaRPr sz="1600" b="1" dirty="0">
              <a:latin typeface="Calibri"/>
              <a:ea typeface="Calibri"/>
              <a:cs typeface="Calibri"/>
              <a:sym typeface="Calibri"/>
            </a:endParaRPr>
          </a:p>
          <a:p>
            <a:pPr marL="457200" lvl="0" indent="-330200" rtl="0">
              <a:spcBef>
                <a:spcPts val="0"/>
              </a:spcBef>
              <a:buSzPct val="100000"/>
              <a:buFont typeface="Calibri"/>
              <a:buChar char="●"/>
            </a:pPr>
            <a:r>
              <a:rPr lang="en-US" sz="1600" b="1" dirty="0">
                <a:latin typeface="Calibri"/>
                <a:ea typeface="Calibri"/>
                <a:cs typeface="Calibri"/>
                <a:sym typeface="Calibri"/>
              </a:rPr>
              <a:t>If applying to a CUNY School use the CUNY </a:t>
            </a:r>
            <a:r>
              <a:rPr lang="en-US" sz="1600" b="1" dirty="0">
                <a:solidFill>
                  <a:schemeClr val="dk1"/>
                </a:solidFill>
                <a:latin typeface="Calibri"/>
                <a:ea typeface="Calibri"/>
                <a:cs typeface="Calibri"/>
                <a:sym typeface="Calibri"/>
              </a:rPr>
              <a:t>Application/Transcript Release/FERPA (</a:t>
            </a:r>
            <a:r>
              <a:rPr lang="en-US" sz="1600" b="1" dirty="0">
                <a:latin typeface="Calibri"/>
                <a:ea typeface="Calibri"/>
                <a:cs typeface="Calibri"/>
                <a:sym typeface="Calibri"/>
              </a:rPr>
              <a:t>Yellow Form</a:t>
            </a:r>
            <a:r>
              <a:rPr lang="en-US" sz="1600" b="1" dirty="0" smtClean="0">
                <a:latin typeface="Calibri"/>
                <a:ea typeface="Calibri"/>
                <a:cs typeface="Calibri"/>
                <a:sym typeface="Calibri"/>
              </a:rPr>
              <a:t>)</a:t>
            </a:r>
            <a:endParaRPr lang="en-US" sz="1600" b="1" dirty="0">
              <a:latin typeface="Calibri"/>
              <a:ea typeface="Calibri"/>
              <a:cs typeface="Calibri"/>
              <a:sym typeface="Calibri"/>
            </a:endParaRPr>
          </a:p>
          <a:p>
            <a:pPr lvl="0" rtl="0">
              <a:spcBef>
                <a:spcPts val="0"/>
              </a:spcBef>
              <a:buNone/>
            </a:pPr>
            <a:endParaRPr sz="1600" b="1" dirty="0">
              <a:latin typeface="Calibri"/>
              <a:ea typeface="Calibri"/>
              <a:cs typeface="Calibri"/>
              <a:sym typeface="Calibri"/>
            </a:endParaRPr>
          </a:p>
          <a:p>
            <a:pPr marL="457200" lvl="0" indent="-330200" rtl="0">
              <a:spcBef>
                <a:spcPts val="0"/>
              </a:spcBef>
              <a:buSzPct val="100000"/>
              <a:buFont typeface="Calibri"/>
              <a:buChar char="●"/>
            </a:pPr>
            <a:r>
              <a:rPr lang="en-US" sz="1600" b="1" dirty="0">
                <a:latin typeface="Calibri"/>
                <a:ea typeface="Calibri"/>
                <a:cs typeface="Calibri"/>
                <a:sym typeface="Calibri"/>
              </a:rPr>
              <a:t>Review College Application </a:t>
            </a:r>
            <a:r>
              <a:rPr lang="en-US" sz="1600" b="1" dirty="0" smtClean="0">
                <a:latin typeface="Calibri"/>
                <a:ea typeface="Calibri"/>
                <a:cs typeface="Calibri"/>
                <a:sym typeface="Calibri"/>
              </a:rPr>
              <a:t>Checklist</a:t>
            </a:r>
          </a:p>
          <a:p>
            <a:pPr marL="457200" lvl="0" indent="-330200" rtl="0">
              <a:spcBef>
                <a:spcPts val="0"/>
              </a:spcBef>
              <a:buSzPct val="100000"/>
            </a:pPr>
            <a:endParaRPr lang="en-US" sz="1600" b="1" dirty="0" smtClean="0">
              <a:latin typeface="Calibri"/>
              <a:ea typeface="Calibri"/>
              <a:cs typeface="Calibri"/>
              <a:sym typeface="Calibri"/>
            </a:endParaRPr>
          </a:p>
          <a:p>
            <a:pPr lvl="0" rtl="0">
              <a:spcBef>
                <a:spcPts val="0"/>
              </a:spcBef>
              <a:buNone/>
            </a:pPr>
            <a:endParaRPr b="1" dirty="0">
              <a:latin typeface="Calibri"/>
              <a:ea typeface="Calibri"/>
              <a:cs typeface="Calibri"/>
              <a:sym typeface="Calibri"/>
            </a:endParaRPr>
          </a:p>
          <a:p>
            <a:pPr rtl="0">
              <a:spcBef>
                <a:spcPts val="0"/>
              </a:spcBef>
              <a:buNone/>
            </a:pPr>
            <a:endParaRPr b="1" dirty="0">
              <a:latin typeface="Calibri"/>
              <a:ea typeface="Calibri"/>
              <a:cs typeface="Calibri"/>
              <a:sym typeface="Calibri"/>
            </a:endParaRPr>
          </a:p>
          <a:p>
            <a:pPr>
              <a:spcBef>
                <a:spcPts val="0"/>
              </a:spcBef>
              <a:buNone/>
            </a:pPr>
            <a:endParaRPr b="1" dirty="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FORMS</a:t>
            </a:r>
            <a:endParaRPr lang="en-US" b="1" dirty="0"/>
          </a:p>
        </p:txBody>
      </p:sp>
      <p:sp>
        <p:nvSpPr>
          <p:cNvPr id="4" name="Text Placeholder 3"/>
          <p:cNvSpPr>
            <a:spLocks noGrp="1"/>
          </p:cNvSpPr>
          <p:nvPr>
            <p:ph type="body" idx="1"/>
          </p:nvPr>
        </p:nvSpPr>
        <p:spPr>
          <a:xfrm>
            <a:off x="-139396" y="1417638"/>
            <a:ext cx="9494426" cy="5072486"/>
          </a:xfrm>
        </p:spPr>
        <p:txBody>
          <a:bodyPr/>
          <a:lstStyle/>
          <a:p>
            <a:pPr>
              <a:buFont typeface="Wingdings" charset="2"/>
              <a:buChar char="q"/>
            </a:pPr>
            <a:r>
              <a:rPr lang="en-US" b="1" dirty="0" smtClean="0"/>
              <a:t>Senior Checklist</a:t>
            </a:r>
          </a:p>
          <a:p>
            <a:pPr>
              <a:buFont typeface="Wingdings" charset="2"/>
              <a:buChar char="q"/>
            </a:pPr>
            <a:r>
              <a:rPr lang="en-US" b="1" dirty="0" smtClean="0"/>
              <a:t>Guidance Questionnaire</a:t>
            </a:r>
          </a:p>
          <a:p>
            <a:pPr>
              <a:buFont typeface="Wingdings" charset="2"/>
              <a:buChar char="q"/>
            </a:pPr>
            <a:r>
              <a:rPr lang="en-US" b="1" dirty="0" smtClean="0"/>
              <a:t>FERPA Release (on-line)</a:t>
            </a:r>
            <a:endParaRPr lang="en-US" b="1" dirty="0"/>
          </a:p>
          <a:p>
            <a:pPr>
              <a:buFont typeface="Wingdings" charset="2"/>
              <a:buChar char="q"/>
            </a:pPr>
            <a:r>
              <a:rPr lang="en-US" sz="2800" b="1" dirty="0" smtClean="0"/>
              <a:t>College Application/Transcript Release Form </a:t>
            </a:r>
            <a:r>
              <a:rPr lang="en-US" sz="2800" dirty="0" smtClean="0">
                <a:solidFill>
                  <a:srgbClr val="52E03C"/>
                </a:solidFill>
              </a:rPr>
              <a:t>(Green)</a:t>
            </a:r>
          </a:p>
          <a:p>
            <a:pPr>
              <a:buFont typeface="Wingdings" charset="2"/>
              <a:buChar char="q"/>
            </a:pPr>
            <a:r>
              <a:rPr lang="en-US" sz="2800" b="1" dirty="0" smtClean="0">
                <a:solidFill>
                  <a:schemeClr val="tx1"/>
                </a:solidFill>
              </a:rPr>
              <a:t>CUNY College Application/Transcript Release Form </a:t>
            </a:r>
            <a:r>
              <a:rPr lang="en-US" sz="2400" b="1" dirty="0" smtClean="0">
                <a:solidFill>
                  <a:srgbClr val="FFFF00"/>
                </a:solidFill>
              </a:rPr>
              <a:t>(Yellow)</a:t>
            </a:r>
          </a:p>
          <a:p>
            <a:pPr>
              <a:buFont typeface="Wingdings" charset="2"/>
              <a:buChar char="q"/>
            </a:pPr>
            <a:r>
              <a:rPr lang="en-US" sz="2800" b="1" dirty="0" smtClean="0">
                <a:solidFill>
                  <a:schemeClr val="tx1"/>
                </a:solidFill>
              </a:rPr>
              <a:t>Teacher College Recommendation Request Form </a:t>
            </a:r>
            <a:r>
              <a:rPr lang="en-US" sz="2800" b="1" dirty="0" smtClean="0">
                <a:solidFill>
                  <a:schemeClr val="accent6">
                    <a:lumMod val="75000"/>
                  </a:schemeClr>
                </a:solidFill>
              </a:rPr>
              <a:t>(Peach)</a:t>
            </a:r>
          </a:p>
          <a:p>
            <a:pPr>
              <a:buFont typeface="Wingdings" charset="2"/>
              <a:buChar char="q"/>
            </a:pPr>
            <a:r>
              <a:rPr lang="en-US" b="1" dirty="0" smtClean="0">
                <a:solidFill>
                  <a:srgbClr val="000000"/>
                </a:solidFill>
              </a:rPr>
              <a:t>Common Application Hints</a:t>
            </a:r>
          </a:p>
          <a:p>
            <a:pPr>
              <a:buFont typeface="Wingdings" charset="2"/>
              <a:buChar char="q"/>
            </a:pPr>
            <a:r>
              <a:rPr lang="en-US" b="1" dirty="0" smtClean="0">
                <a:solidFill>
                  <a:schemeClr val="tx1"/>
                </a:solidFill>
              </a:rPr>
              <a:t>College Representative Visits to GNSHS </a:t>
            </a:r>
            <a:endParaRPr lang="en-US" b="1" dirty="0">
              <a:solidFill>
                <a:schemeClr val="tx1"/>
              </a:solidFill>
            </a:endParaRPr>
          </a:p>
        </p:txBody>
      </p:sp>
    </p:spTree>
    <p:extLst>
      <p:ext uri="{BB962C8B-B14F-4D97-AF65-F5344CB8AC3E}">
        <p14:creationId xmlns:p14="http://schemas.microsoft.com/office/powerpoint/2010/main" xmlns="" val="64547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609600" y="76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1" i="0" u="none" strike="noStrike" cap="none" baseline="0" dirty="0">
                <a:solidFill>
                  <a:schemeClr val="dk1"/>
                </a:solidFill>
                <a:latin typeface="Calibri"/>
                <a:ea typeface="Calibri"/>
                <a:cs typeface="Calibri"/>
                <a:sym typeface="Calibri"/>
              </a:rPr>
              <a:t>Requesting Letters of Recommendation </a:t>
            </a:r>
          </a:p>
        </p:txBody>
      </p:sp>
      <p:sp>
        <p:nvSpPr>
          <p:cNvPr id="200" name="Shape 200"/>
          <p:cNvSpPr txBox="1">
            <a:spLocks noGrp="1"/>
          </p:cNvSpPr>
          <p:nvPr>
            <p:ph type="body" idx="1"/>
          </p:nvPr>
        </p:nvSpPr>
        <p:spPr>
          <a:xfrm>
            <a:off x="393700" y="685800"/>
            <a:ext cx="6591596" cy="560863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Font typeface="Arial"/>
              <a:buNone/>
            </a:pPr>
            <a:endParaRPr sz="2400" b="1"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480"/>
              </a:spcBef>
              <a:spcAft>
                <a:spcPts val="0"/>
              </a:spcAft>
              <a:buClr>
                <a:schemeClr val="dk1"/>
              </a:buClr>
              <a:buSzPct val="25000"/>
              <a:buFont typeface="Arial"/>
              <a:buNone/>
            </a:pPr>
            <a:r>
              <a:rPr lang="en-US" sz="2400" b="1" i="0" u="none" strike="noStrike" cap="none" baseline="0" dirty="0">
                <a:solidFill>
                  <a:schemeClr val="dk1"/>
                </a:solidFill>
                <a:latin typeface="Calibri"/>
                <a:ea typeface="Calibri"/>
                <a:cs typeface="Calibri"/>
                <a:sym typeface="Calibri"/>
              </a:rPr>
              <a:t>Initial requests should be made in person and Thank You notes are always appreciated when handing your peach request form in.</a:t>
            </a:r>
          </a:p>
          <a:p>
            <a:pPr marL="0" marR="0" lvl="0" indent="0" algn="l" rtl="0">
              <a:lnSpc>
                <a:spcPct val="80000"/>
              </a:lnSpc>
              <a:spcBef>
                <a:spcPts val="440"/>
              </a:spcBef>
              <a:spcAft>
                <a:spcPts val="0"/>
              </a:spcAft>
              <a:buClr>
                <a:schemeClr val="dk1"/>
              </a:buClr>
              <a:buFont typeface="Arial"/>
              <a:buNone/>
            </a:pPr>
            <a:endParaRPr sz="2200" b="1"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440"/>
              </a:spcBef>
              <a:spcAft>
                <a:spcPts val="0"/>
              </a:spcAft>
              <a:buClr>
                <a:schemeClr val="dk1"/>
              </a:buClr>
              <a:buSzPct val="25000"/>
              <a:buFont typeface="Arial"/>
              <a:buNone/>
            </a:pPr>
            <a:r>
              <a:rPr lang="en-US" sz="2200" b="1" i="0" u="none" strike="noStrike" cap="none" baseline="0" dirty="0">
                <a:solidFill>
                  <a:schemeClr val="dk1"/>
                </a:solidFill>
                <a:latin typeface="Calibri"/>
                <a:ea typeface="Calibri"/>
                <a:cs typeface="Calibri"/>
                <a:sym typeface="Calibri"/>
              </a:rPr>
              <a:t>Official request – invite teacher through </a:t>
            </a:r>
            <a:r>
              <a:rPr lang="en-US" sz="2200" b="1" i="0" u="none" strike="noStrike" cap="none" baseline="0" dirty="0" err="1">
                <a:solidFill>
                  <a:schemeClr val="dk1"/>
                </a:solidFill>
                <a:latin typeface="Calibri"/>
                <a:ea typeface="Calibri"/>
                <a:cs typeface="Calibri"/>
                <a:sym typeface="Calibri"/>
              </a:rPr>
              <a:t>Naviance</a:t>
            </a:r>
            <a:endParaRPr lang="en-US" sz="2200" b="1" i="0" u="none" strike="noStrike" cap="none" baseline="0" dirty="0">
              <a:solidFill>
                <a:schemeClr val="dk1"/>
              </a:solidFill>
              <a:latin typeface="Calibri"/>
              <a:ea typeface="Calibri"/>
              <a:cs typeface="Calibri"/>
              <a:sym typeface="Calibri"/>
            </a:endParaRPr>
          </a:p>
          <a:p>
            <a:pPr marL="742950" marR="0" lvl="1" indent="-285750" algn="l" rtl="0">
              <a:lnSpc>
                <a:spcPct val="80000"/>
              </a:lnSpc>
              <a:spcBef>
                <a:spcPts val="480"/>
              </a:spcBef>
              <a:spcAft>
                <a:spcPts val="0"/>
              </a:spcAft>
              <a:buClr>
                <a:schemeClr val="dk1"/>
              </a:buClr>
              <a:buSzPct val="100000"/>
              <a:buFont typeface="Noto Symbol"/>
              <a:buChar char="➢"/>
            </a:pPr>
            <a:r>
              <a:rPr lang="en-US" sz="2400" b="0" i="0" u="none" strike="noStrike" cap="none" baseline="0" dirty="0">
                <a:solidFill>
                  <a:schemeClr val="dk1"/>
                </a:solidFill>
                <a:latin typeface="Calibri"/>
                <a:ea typeface="Calibri"/>
                <a:cs typeface="Calibri"/>
                <a:sym typeface="Calibri"/>
              </a:rPr>
              <a:t>Click on “Colleges”</a:t>
            </a:r>
          </a:p>
          <a:p>
            <a:pPr marL="742950" marR="0" lvl="1" indent="-285750" algn="l" rtl="0">
              <a:lnSpc>
                <a:spcPct val="80000"/>
              </a:lnSpc>
              <a:spcBef>
                <a:spcPts val="480"/>
              </a:spcBef>
              <a:spcAft>
                <a:spcPts val="0"/>
              </a:spcAft>
              <a:buClr>
                <a:schemeClr val="dk1"/>
              </a:buClr>
              <a:buSzPct val="100000"/>
              <a:buFont typeface="Noto Symbol"/>
              <a:buChar char="➢"/>
            </a:pPr>
            <a:r>
              <a:rPr lang="en-US" sz="2400" b="0" i="0" u="none" strike="noStrike" cap="none" baseline="0" dirty="0">
                <a:solidFill>
                  <a:schemeClr val="dk1"/>
                </a:solidFill>
                <a:latin typeface="Calibri"/>
                <a:ea typeface="Calibri"/>
                <a:cs typeface="Calibri"/>
                <a:sym typeface="Calibri"/>
              </a:rPr>
              <a:t>Click on “Colleges I am Applying to”</a:t>
            </a:r>
          </a:p>
          <a:p>
            <a:pPr marL="742950" marR="0" lvl="1" indent="-285750" algn="l" rtl="0">
              <a:lnSpc>
                <a:spcPct val="80000"/>
              </a:lnSpc>
              <a:spcBef>
                <a:spcPts val="480"/>
              </a:spcBef>
              <a:spcAft>
                <a:spcPts val="0"/>
              </a:spcAft>
              <a:buClr>
                <a:schemeClr val="dk1"/>
              </a:buClr>
              <a:buSzPct val="100000"/>
              <a:buFont typeface="Noto Symbol"/>
              <a:buChar char="➢"/>
            </a:pPr>
            <a:r>
              <a:rPr lang="en-US" sz="2400" b="0" i="0" u="none" strike="noStrike" cap="none" baseline="0" dirty="0">
                <a:solidFill>
                  <a:schemeClr val="dk1"/>
                </a:solidFill>
                <a:latin typeface="Calibri"/>
                <a:ea typeface="Calibri"/>
                <a:cs typeface="Calibri"/>
                <a:sym typeface="Calibri"/>
              </a:rPr>
              <a:t>Assign recommenders at the bottom of the page and an email request will be sent to the recommenders</a:t>
            </a:r>
          </a:p>
          <a:p>
            <a:pPr marL="0" marR="0" lvl="0" indent="0" algn="l" rtl="0">
              <a:lnSpc>
                <a:spcPct val="80000"/>
              </a:lnSpc>
              <a:spcBef>
                <a:spcPts val="480"/>
              </a:spcBef>
              <a:spcAft>
                <a:spcPts val="0"/>
              </a:spcAft>
              <a:buClr>
                <a:schemeClr val="dk1"/>
              </a:buClr>
              <a:buFont typeface="Arial"/>
              <a:buNone/>
            </a:pPr>
            <a:endParaRPr sz="2400" b="1" i="0" u="none" strike="noStrike" cap="none" baseline="0" dirty="0">
              <a:solidFill>
                <a:schemeClr val="dk1"/>
              </a:solidFill>
              <a:latin typeface="Calibri"/>
              <a:ea typeface="Calibri"/>
              <a:cs typeface="Calibri"/>
              <a:sym typeface="Calibri"/>
            </a:endParaRPr>
          </a:p>
          <a:p>
            <a:pPr lvl="0">
              <a:lnSpc>
                <a:spcPct val="80000"/>
              </a:lnSpc>
              <a:spcBef>
                <a:spcPts val="480"/>
              </a:spcBef>
              <a:buClr>
                <a:srgbClr val="E36C09"/>
              </a:buClr>
              <a:buSzPct val="25000"/>
            </a:pPr>
            <a:r>
              <a:rPr lang="en-US" sz="2400" b="1" i="0" u="none" strike="noStrike" cap="none" baseline="0" dirty="0" smtClean="0">
                <a:solidFill>
                  <a:schemeClr val="dk1"/>
                </a:solidFill>
                <a:latin typeface="Calibri"/>
                <a:ea typeface="Calibri"/>
                <a:cs typeface="Calibri"/>
                <a:sym typeface="Calibri"/>
              </a:rPr>
              <a:t>Teacher </a:t>
            </a:r>
            <a:r>
              <a:rPr lang="en-US" sz="2400" b="1" i="0" u="none" strike="noStrike" cap="none" baseline="0" dirty="0">
                <a:solidFill>
                  <a:schemeClr val="dk1"/>
                </a:solidFill>
                <a:latin typeface="Calibri"/>
                <a:ea typeface="Calibri"/>
                <a:cs typeface="Calibri"/>
                <a:sym typeface="Calibri"/>
              </a:rPr>
              <a:t>Recommendation Release </a:t>
            </a:r>
            <a:r>
              <a:rPr lang="en-US" sz="2400" b="1" i="0" u="none" strike="noStrike" cap="none" baseline="0" dirty="0" smtClean="0">
                <a:solidFill>
                  <a:schemeClr val="dk1"/>
                </a:solidFill>
                <a:latin typeface="Calibri"/>
                <a:ea typeface="Calibri"/>
                <a:cs typeface="Calibri"/>
                <a:sym typeface="Calibri"/>
              </a:rPr>
              <a:t>Forms </a:t>
            </a:r>
            <a:r>
              <a:rPr lang="en-US" sz="2400" b="1" i="0" u="none" strike="noStrike" cap="none" baseline="0" dirty="0" smtClean="0">
                <a:solidFill>
                  <a:schemeClr val="accent6">
                    <a:lumMod val="75000"/>
                  </a:schemeClr>
                </a:solidFill>
                <a:latin typeface="Calibri"/>
                <a:ea typeface="Calibri"/>
                <a:cs typeface="Calibri"/>
                <a:sym typeface="Calibri"/>
              </a:rPr>
              <a:t>(</a:t>
            </a:r>
            <a:r>
              <a:rPr lang="en-US" sz="2400" b="1" dirty="0" smtClean="0">
                <a:solidFill>
                  <a:srgbClr val="E36C09"/>
                </a:solidFill>
                <a:latin typeface="Calibri"/>
                <a:ea typeface="Calibri"/>
                <a:cs typeface="Calibri"/>
                <a:sym typeface="Calibri"/>
              </a:rPr>
              <a:t>Peach)</a:t>
            </a:r>
            <a:endParaRPr lang="en-US" sz="2400" b="1"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480"/>
              </a:spcBef>
              <a:spcAft>
                <a:spcPts val="0"/>
              </a:spcAft>
              <a:buClr>
                <a:schemeClr val="dk1"/>
              </a:buClr>
              <a:buFont typeface="Arial"/>
              <a:buNone/>
            </a:pPr>
            <a:r>
              <a:rPr lang="en-US" sz="2400" b="1" i="0" u="none" strike="noStrike" cap="none" baseline="0" dirty="0" smtClean="0">
                <a:solidFill>
                  <a:schemeClr val="dk1"/>
                </a:solidFill>
                <a:latin typeface="Calibri"/>
                <a:ea typeface="Calibri"/>
                <a:cs typeface="Calibri"/>
                <a:sym typeface="Calibri"/>
              </a:rPr>
              <a:t>Optional</a:t>
            </a:r>
          </a:p>
          <a:p>
            <a:pPr marL="0" marR="0" lvl="0" indent="0" algn="l" rtl="0">
              <a:lnSpc>
                <a:spcPct val="80000"/>
              </a:lnSpc>
              <a:spcBef>
                <a:spcPts val="480"/>
              </a:spcBef>
              <a:spcAft>
                <a:spcPts val="0"/>
              </a:spcAft>
              <a:buClr>
                <a:schemeClr val="dk1"/>
              </a:buClr>
              <a:buFont typeface="Arial"/>
              <a:buNone/>
            </a:pPr>
            <a:endParaRPr sz="2400" b="1" i="0" u="none" strike="noStrike" cap="none" baseline="0" dirty="0">
              <a:solidFill>
                <a:schemeClr val="dk1"/>
              </a:solidFill>
              <a:latin typeface="Calibri"/>
              <a:ea typeface="Calibri"/>
              <a:cs typeface="Calibri"/>
              <a:sym typeface="Calibri"/>
            </a:endParaRPr>
          </a:p>
        </p:txBody>
      </p:sp>
      <p:pic>
        <p:nvPicPr>
          <p:cNvPr id="201" name="Shape 201"/>
          <p:cNvPicPr preferRelativeResize="0"/>
          <p:nvPr/>
        </p:nvPicPr>
        <p:blipFill rotWithShape="1">
          <a:blip r:embed="rId3">
            <a:alphaModFix/>
          </a:blip>
          <a:srcRect/>
          <a:stretch/>
        </p:blipFill>
        <p:spPr>
          <a:xfrm>
            <a:off x="6629400" y="3962400"/>
            <a:ext cx="2362200" cy="1904999"/>
          </a:xfrm>
          <a:prstGeom prst="rect">
            <a:avLst/>
          </a:prstGeom>
          <a:noFill/>
          <a:ln>
            <a:noFill/>
          </a:ln>
        </p:spPr>
      </p:pic>
      <p:pic>
        <p:nvPicPr>
          <p:cNvPr id="202" name="Shape 202"/>
          <p:cNvPicPr preferRelativeResize="0"/>
          <p:nvPr/>
        </p:nvPicPr>
        <p:blipFill rotWithShape="1">
          <a:blip r:embed="rId4">
            <a:alphaModFix/>
          </a:blip>
          <a:srcRect/>
          <a:stretch/>
        </p:blipFill>
        <p:spPr>
          <a:xfrm>
            <a:off x="6553200" y="1524000"/>
            <a:ext cx="2590800" cy="2255837"/>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l="15817" t="14744" r="17486" b="4202"/>
          <a:stretch>
            <a:fillRect/>
          </a:stretch>
        </p:blipFill>
        <p:spPr bwMode="auto">
          <a:xfrm>
            <a:off x="0" y="0"/>
            <a:ext cx="9144000" cy="6857999"/>
          </a:xfrm>
          <a:prstGeom prst="rect">
            <a:avLst/>
          </a:prstGeom>
          <a:noFill/>
          <a:ln w="9525">
            <a:noFill/>
            <a:miter lim="800000"/>
            <a:headEnd/>
            <a:tailEnd/>
          </a:ln>
        </p:spPr>
      </p:pic>
      <p:sp>
        <p:nvSpPr>
          <p:cNvPr id="3" name="TextBox 2"/>
          <p:cNvSpPr txBox="1"/>
          <p:nvPr/>
        </p:nvSpPr>
        <p:spPr>
          <a:xfrm>
            <a:off x="605928" y="3084723"/>
            <a:ext cx="1795749" cy="2031325"/>
          </a:xfrm>
          <a:prstGeom prst="rect">
            <a:avLst/>
          </a:prstGeom>
          <a:noFill/>
        </p:spPr>
        <p:txBody>
          <a:bodyPr wrap="square" rtlCol="0">
            <a:spAutoFit/>
          </a:bodyPr>
          <a:lstStyle/>
          <a:p>
            <a:r>
              <a:rPr lang="en-US" dirty="0" smtClean="0"/>
              <a:t>Students Do Not have to invite teachers or counselors through Common App.  Counselor and Teacher materials are sent through Naviance.</a:t>
            </a:r>
            <a:endParaRPr lang="en-US" dirty="0"/>
          </a:p>
        </p:txBody>
      </p:sp>
      <p:cxnSp>
        <p:nvCxnSpPr>
          <p:cNvPr id="5" name="Straight Arrow Connector 4"/>
          <p:cNvCxnSpPr/>
          <p:nvPr/>
        </p:nvCxnSpPr>
        <p:spPr>
          <a:xfrm flipV="1">
            <a:off x="2170323" y="2555914"/>
            <a:ext cx="583894" cy="5288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0" y="228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sng" strike="noStrike" cap="none" baseline="0">
                <a:solidFill>
                  <a:schemeClr val="dk1"/>
                </a:solidFill>
                <a:latin typeface="Calibri"/>
                <a:ea typeface="Calibri"/>
                <a:cs typeface="Calibri"/>
                <a:sym typeface="Calibri"/>
              </a:rPr>
              <a:t>Guidance Office will send</a:t>
            </a:r>
            <a:r>
              <a:rPr lang="en-US" sz="4400" b="0" i="0" u="none" strike="noStrike" cap="none" baseline="0">
                <a:solidFill>
                  <a:schemeClr val="dk1"/>
                </a:solidFill>
                <a:latin typeface="Calibri"/>
                <a:ea typeface="Calibri"/>
                <a:cs typeface="Calibri"/>
                <a:sym typeface="Calibri"/>
              </a:rPr>
              <a:t>…</a:t>
            </a:r>
          </a:p>
        </p:txBody>
      </p:sp>
      <p:sp>
        <p:nvSpPr>
          <p:cNvPr id="209" name="Shape 209"/>
          <p:cNvSpPr txBox="1">
            <a:spLocks noGrp="1"/>
          </p:cNvSpPr>
          <p:nvPr>
            <p:ph type="body" idx="1"/>
          </p:nvPr>
        </p:nvSpPr>
        <p:spPr>
          <a:xfrm>
            <a:off x="609600" y="1143000"/>
            <a:ext cx="8229600" cy="53339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ymbol"/>
              <a:buChar char="✓"/>
            </a:pPr>
            <a:r>
              <a:rPr lang="en-US" sz="2800" b="0" i="0" u="none" strike="noStrike" cap="none" baseline="0">
                <a:solidFill>
                  <a:schemeClr val="dk1"/>
                </a:solidFill>
                <a:latin typeface="Calibri"/>
                <a:ea typeface="Calibri"/>
                <a:cs typeface="Calibri"/>
                <a:sym typeface="Calibri"/>
              </a:rPr>
              <a:t>Official transcripts</a:t>
            </a:r>
          </a:p>
          <a:p>
            <a:pPr marL="342900" marR="0" lvl="0" indent="-342900" algn="l" rtl="0">
              <a:lnSpc>
                <a:spcPct val="90000"/>
              </a:lnSpc>
              <a:spcBef>
                <a:spcPts val="560"/>
              </a:spcBef>
              <a:spcAft>
                <a:spcPts val="0"/>
              </a:spcAft>
              <a:buClr>
                <a:schemeClr val="dk1"/>
              </a:buClr>
              <a:buSzPct val="100000"/>
              <a:buFont typeface="Noto Symbol"/>
              <a:buChar char="✓"/>
            </a:pPr>
            <a:r>
              <a:rPr lang="en-US" sz="2800" b="0" i="0" u="none" strike="noStrike" cap="none" baseline="0">
                <a:solidFill>
                  <a:schemeClr val="dk1"/>
                </a:solidFill>
                <a:latin typeface="Calibri"/>
                <a:ea typeface="Calibri"/>
                <a:cs typeface="Calibri"/>
                <a:sym typeface="Calibri"/>
              </a:rPr>
              <a:t>Secondary school report </a:t>
            </a:r>
          </a:p>
          <a:p>
            <a:pPr marL="342900" marR="0" lvl="0" indent="-342900" algn="l" rtl="0">
              <a:lnSpc>
                <a:spcPct val="90000"/>
              </a:lnSpc>
              <a:spcBef>
                <a:spcPts val="560"/>
              </a:spcBef>
              <a:spcAft>
                <a:spcPts val="0"/>
              </a:spcAft>
              <a:buClr>
                <a:schemeClr val="dk1"/>
              </a:buClr>
              <a:buSzPct val="100000"/>
              <a:buFont typeface="Noto Symbol"/>
              <a:buChar char="✓"/>
            </a:pPr>
            <a:r>
              <a:rPr lang="en-US" sz="2800"/>
              <a:t>C</a:t>
            </a:r>
            <a:r>
              <a:rPr lang="en-US" sz="2800" b="0" i="0" u="none" strike="noStrike" cap="none" baseline="0">
                <a:solidFill>
                  <a:schemeClr val="dk1"/>
                </a:solidFill>
                <a:latin typeface="Calibri"/>
                <a:ea typeface="Calibri"/>
                <a:cs typeface="Calibri"/>
                <a:sym typeface="Calibri"/>
              </a:rPr>
              <a:t>ounselor recommendation</a:t>
            </a:r>
          </a:p>
          <a:p>
            <a:pPr marL="342900" marR="0" lvl="0" indent="-342900" algn="l" rtl="0">
              <a:lnSpc>
                <a:spcPct val="90000"/>
              </a:lnSpc>
              <a:spcBef>
                <a:spcPts val="560"/>
              </a:spcBef>
              <a:spcAft>
                <a:spcPts val="0"/>
              </a:spcAft>
              <a:buClr>
                <a:schemeClr val="dk1"/>
              </a:buClr>
              <a:buSzPct val="100000"/>
              <a:buFont typeface="Noto Symbol"/>
              <a:buChar char="✓"/>
            </a:pPr>
            <a:r>
              <a:rPr lang="en-US" sz="2800" b="0" i="0" u="none" strike="noStrike" cap="none" baseline="0">
                <a:solidFill>
                  <a:schemeClr val="dk1"/>
                </a:solidFill>
                <a:latin typeface="Calibri"/>
                <a:ea typeface="Calibri"/>
                <a:cs typeface="Calibri"/>
                <a:sym typeface="Calibri"/>
              </a:rPr>
              <a:t>School profile</a:t>
            </a:r>
          </a:p>
          <a:p>
            <a:pPr marL="342900" marR="0" lvl="0" indent="-342900" algn="l" rtl="0">
              <a:lnSpc>
                <a:spcPct val="90000"/>
              </a:lnSpc>
              <a:spcBef>
                <a:spcPts val="560"/>
              </a:spcBef>
              <a:spcAft>
                <a:spcPts val="0"/>
              </a:spcAft>
              <a:buClr>
                <a:schemeClr val="dk1"/>
              </a:buClr>
              <a:buSzPct val="100000"/>
              <a:buFont typeface="Noto Symbol"/>
              <a:buChar char="✓"/>
            </a:pPr>
            <a:r>
              <a:rPr lang="en-US" sz="2800" b="0" i="0" u="none" strike="noStrike" cap="none" baseline="0">
                <a:solidFill>
                  <a:schemeClr val="dk1"/>
                </a:solidFill>
                <a:latin typeface="Calibri"/>
                <a:ea typeface="Calibri"/>
                <a:cs typeface="Calibri"/>
                <a:sym typeface="Calibri"/>
              </a:rPr>
              <a:t>Mid-Year Report Card</a:t>
            </a:r>
          </a:p>
          <a:p>
            <a:pPr marL="342900" marR="0" lvl="0" indent="-342900" algn="l" rtl="0">
              <a:lnSpc>
                <a:spcPct val="90000"/>
              </a:lnSpc>
              <a:spcBef>
                <a:spcPts val="560"/>
              </a:spcBef>
              <a:spcAft>
                <a:spcPts val="0"/>
              </a:spcAft>
              <a:buClr>
                <a:schemeClr val="dk1"/>
              </a:buClr>
              <a:buSzPct val="100000"/>
              <a:buFont typeface="Noto Symbol"/>
              <a:buChar char="✓"/>
            </a:pPr>
            <a:r>
              <a:rPr lang="en-US" sz="2800" b="0" i="0" u="none" strike="noStrike" cap="none" baseline="0">
                <a:solidFill>
                  <a:schemeClr val="dk1"/>
                </a:solidFill>
                <a:latin typeface="Calibri"/>
                <a:ea typeface="Calibri"/>
                <a:cs typeface="Calibri"/>
                <a:sym typeface="Calibri"/>
              </a:rPr>
              <a:t>Final Transcript </a:t>
            </a:r>
          </a:p>
          <a:p>
            <a:pPr marL="273050" marR="0" lvl="0" indent="-273050" algn="l" rtl="0">
              <a:lnSpc>
                <a:spcPct val="90000"/>
              </a:lnSpc>
              <a:spcBef>
                <a:spcPts val="560"/>
              </a:spcBef>
              <a:spcAft>
                <a:spcPts val="0"/>
              </a:spcAft>
              <a:buClr>
                <a:schemeClr val="dk1"/>
              </a:buClr>
              <a:buFont typeface="Arial"/>
              <a:buNone/>
            </a:pPr>
            <a:endParaRPr sz="2800" b="0" i="0" u="none" strike="noStrike" cap="none" baseline="0">
              <a:solidFill>
                <a:schemeClr val="dk1"/>
              </a:solidFill>
              <a:latin typeface="Calibri"/>
              <a:ea typeface="Calibri"/>
              <a:cs typeface="Calibri"/>
              <a:sym typeface="Calibri"/>
            </a:endParaRPr>
          </a:p>
          <a:p>
            <a:pPr marL="177800" marR="0" lvl="0" indent="0" algn="l" rtl="0">
              <a:lnSpc>
                <a:spcPct val="90000"/>
              </a:lnSpc>
              <a:spcBef>
                <a:spcPts val="560"/>
              </a:spcBef>
              <a:spcAft>
                <a:spcPts val="0"/>
              </a:spcAft>
              <a:buClr>
                <a:schemeClr val="dk1"/>
              </a:buClr>
              <a:buFont typeface="Arial"/>
              <a:buNone/>
            </a:pPr>
            <a:endParaRPr sz="2800"/>
          </a:p>
        </p:txBody>
      </p:sp>
      <p:pic>
        <p:nvPicPr>
          <p:cNvPr id="210" name="Shape 210"/>
          <p:cNvPicPr preferRelativeResize="0"/>
          <p:nvPr/>
        </p:nvPicPr>
        <p:blipFill rotWithShape="1">
          <a:blip r:embed="rId3">
            <a:alphaModFix/>
          </a:blip>
          <a:srcRect/>
          <a:stretch/>
        </p:blipFill>
        <p:spPr>
          <a:xfrm>
            <a:off x="6858000" y="2971800"/>
            <a:ext cx="2133599" cy="33527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1" i="0" u="sng" strike="noStrike" cap="none" baseline="0">
                <a:solidFill>
                  <a:schemeClr val="dk1"/>
                </a:solidFill>
                <a:latin typeface="Calibri"/>
                <a:ea typeface="Calibri"/>
                <a:cs typeface="Calibri"/>
                <a:sym typeface="Calibri"/>
              </a:rPr>
              <a:t>National Collegiate Athletic </a:t>
            </a:r>
            <a:r>
              <a:rPr lang="en-US" sz="3240" b="1" i="0" u="sng" strike="noStrike" cap="none" baseline="0">
                <a:solidFill>
                  <a:schemeClr val="dk1"/>
                </a:solidFill>
                <a:latin typeface="Calibri"/>
                <a:ea typeface="Calibri"/>
                <a:cs typeface="Calibri"/>
                <a:sym typeface="Calibri"/>
              </a:rPr>
              <a:t>Association (NCAA</a:t>
            </a:r>
            <a:r>
              <a:rPr lang="en-US" sz="3240" b="0" i="0" u="sng" strike="noStrike" cap="none" baseline="0">
                <a:solidFill>
                  <a:schemeClr val="dk1"/>
                </a:solidFill>
                <a:latin typeface="Calibri"/>
                <a:ea typeface="Calibri"/>
                <a:cs typeface="Calibri"/>
                <a:sym typeface="Calibri"/>
              </a:rPr>
              <a:t>)</a:t>
            </a:r>
          </a:p>
        </p:txBody>
      </p:sp>
      <p:sp>
        <p:nvSpPr>
          <p:cNvPr id="216" name="Shape 216"/>
          <p:cNvSpPr txBox="1">
            <a:spLocks noGrp="1"/>
          </p:cNvSpPr>
          <p:nvPr>
            <p:ph type="body" idx="1"/>
          </p:nvPr>
        </p:nvSpPr>
        <p:spPr>
          <a:xfrm>
            <a:off x="603250" y="1676400"/>
            <a:ext cx="8540750" cy="4876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Division I &amp; II college-bound athletes MUST register with NCAA (</a:t>
            </a:r>
            <a:r>
              <a:rPr lang="en-US" sz="2800" b="0" i="0" u="sng" strike="noStrike" cap="none" baseline="0">
                <a:solidFill>
                  <a:schemeClr val="hlink"/>
                </a:solidFill>
                <a:latin typeface="Calibri"/>
                <a:ea typeface="Calibri"/>
                <a:cs typeface="Calibri"/>
                <a:sym typeface="Calibri"/>
                <a:hlinkClick r:id="rId3"/>
              </a:rPr>
              <a:t>www.eligibilitycenter.org</a:t>
            </a:r>
            <a:r>
              <a:rPr lang="en-US" sz="2800" b="0" i="0" u="none" strike="noStrike" cap="none" baseline="0">
                <a:solidFill>
                  <a:schemeClr val="dk1"/>
                </a:solidFill>
                <a:latin typeface="Calibri"/>
                <a:ea typeface="Calibri"/>
                <a:cs typeface="Calibri"/>
                <a:sym typeface="Calibri"/>
              </a:rPr>
              <a:t>) </a:t>
            </a:r>
          </a:p>
          <a:p>
            <a:pPr marL="273050" marR="0" lvl="0" indent="-273050" algn="l" rtl="0">
              <a:spcBef>
                <a:spcPts val="560"/>
              </a:spcBef>
              <a:spcAft>
                <a:spcPts val="0"/>
              </a:spcAft>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Inform your counselor once you have completed registration</a:t>
            </a:r>
          </a:p>
          <a:p>
            <a:pPr marL="273050" marR="0" lvl="0" indent="-273050" algn="l" rtl="0">
              <a:spcBef>
                <a:spcPts val="560"/>
              </a:spcBef>
              <a:spcAft>
                <a:spcPts val="0"/>
              </a:spcAft>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Complete Athletic Interest Forms at colleges you are interested in</a:t>
            </a:r>
          </a:p>
          <a:p>
            <a:pPr marL="273050" marR="0" lvl="0" indent="-273050" algn="l" rtl="0">
              <a:spcBef>
                <a:spcPts val="560"/>
              </a:spcBef>
              <a:spcAft>
                <a:spcPts val="0"/>
              </a:spcAft>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 Communicate with HS and college coaches</a:t>
            </a:r>
          </a:p>
          <a:p>
            <a:pPr marL="273050" marR="0" lvl="0" indent="-273050" algn="l" rtl="0">
              <a:spcBef>
                <a:spcPts val="560"/>
              </a:spcBef>
              <a:spcAft>
                <a:spcPts val="0"/>
              </a:spcAft>
              <a:buClr>
                <a:schemeClr val="dk1"/>
              </a:buClr>
              <a:buSzPct val="100000"/>
              <a:buFont typeface="Arial"/>
              <a:buChar char="•"/>
            </a:pPr>
            <a:r>
              <a:rPr lang="en-US" sz="2800"/>
              <a:t> Speak with your counselor now!</a:t>
            </a:r>
          </a:p>
          <a:p>
            <a:pPr marL="0" marR="0" lvl="0" indent="0" algn="ctr" rtl="0">
              <a:spcBef>
                <a:spcPts val="0"/>
              </a:spcBef>
              <a:spcAft>
                <a:spcPts val="0"/>
              </a:spcAft>
              <a:buClr>
                <a:schemeClr val="dk1"/>
              </a:buClr>
              <a:buFont typeface="Arial"/>
              <a:buNone/>
            </a:pPr>
            <a:endParaRPr sz="2800" b="1" i="0" u="none" strike="noStrike" cap="none" baseline="0">
              <a:solidFill>
                <a:srgbClr val="00B050"/>
              </a:solidFill>
              <a:latin typeface="Calibri"/>
              <a:ea typeface="Calibri"/>
              <a:cs typeface="Calibri"/>
              <a:sym typeface="Calibri"/>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320" b="1" i="0" u="none" strike="noStrike" cap="none" baseline="0">
                <a:solidFill>
                  <a:schemeClr val="dk1"/>
                </a:solidFill>
                <a:latin typeface="Calibri"/>
                <a:ea typeface="Calibri"/>
                <a:cs typeface="Calibri"/>
                <a:sym typeface="Calibri"/>
              </a:rPr>
              <a:t/>
            </a:r>
            <a:br>
              <a:rPr lang="en-US" sz="4320" b="1" i="0" u="none" strike="noStrike" cap="none" baseline="0">
                <a:solidFill>
                  <a:schemeClr val="dk1"/>
                </a:solidFill>
                <a:latin typeface="Calibri"/>
                <a:ea typeface="Calibri"/>
                <a:cs typeface="Calibri"/>
                <a:sym typeface="Calibri"/>
              </a:rPr>
            </a:br>
            <a:r>
              <a:rPr lang="en-US" sz="4320" b="1" i="0" u="none" strike="noStrike" cap="none" baseline="0">
                <a:solidFill>
                  <a:schemeClr val="dk1"/>
                </a:solidFill>
                <a:latin typeface="Calibri"/>
                <a:ea typeface="Calibri"/>
                <a:cs typeface="Calibri"/>
                <a:sym typeface="Calibri"/>
              </a:rPr>
              <a:t>The College Application Process</a:t>
            </a:r>
            <a:r>
              <a:rPr lang="en-US" sz="4320" b="1" i="0" u="none" strike="noStrike" cap="none" baseline="0">
                <a:solidFill>
                  <a:srgbClr val="FFFF00"/>
                </a:solidFill>
                <a:latin typeface="Calibri"/>
                <a:ea typeface="Calibri"/>
                <a:cs typeface="Calibri"/>
                <a:sym typeface="Calibri"/>
              </a:rPr>
              <a:t/>
            </a:r>
            <a:br>
              <a:rPr lang="en-US" sz="4320" b="1" i="0" u="none" strike="noStrike" cap="none" baseline="0">
                <a:solidFill>
                  <a:srgbClr val="FFFF00"/>
                </a:solidFill>
                <a:latin typeface="Calibri"/>
                <a:ea typeface="Calibri"/>
                <a:cs typeface="Calibri"/>
                <a:sym typeface="Calibri"/>
              </a:rPr>
            </a:br>
            <a:endParaRPr lang="en-US" sz="4320" b="1" i="0" u="none" strike="noStrike" cap="none" baseline="0">
              <a:solidFill>
                <a:srgbClr val="FFFF00"/>
              </a:solidFill>
              <a:latin typeface="Calibri"/>
              <a:ea typeface="Calibri"/>
              <a:cs typeface="Calibri"/>
              <a:sym typeface="Calibri"/>
            </a:endParaRPr>
          </a:p>
        </p:txBody>
      </p:sp>
      <p:pic>
        <p:nvPicPr>
          <p:cNvPr id="92" name="Shape 92"/>
          <p:cNvPicPr preferRelativeResize="0"/>
          <p:nvPr/>
        </p:nvPicPr>
        <p:blipFill rotWithShape="1">
          <a:blip r:embed="rId3">
            <a:alphaModFix/>
          </a:blip>
          <a:srcRect/>
          <a:stretch/>
        </p:blipFill>
        <p:spPr>
          <a:xfrm>
            <a:off x="914400" y="1600200"/>
            <a:ext cx="7696199" cy="3505200"/>
          </a:xfrm>
          <a:prstGeom prst="rect">
            <a:avLst/>
          </a:prstGeom>
          <a:noFill/>
          <a:ln>
            <a:noFill/>
          </a:ln>
        </p:spPr>
      </p:pic>
      <p:sp>
        <p:nvSpPr>
          <p:cNvPr id="93" name="Shape 93"/>
          <p:cNvSpPr/>
          <p:nvPr/>
        </p:nvSpPr>
        <p:spPr>
          <a:xfrm rot="10800000" flipH="1">
            <a:off x="457200" y="4926924"/>
            <a:ext cx="8686800" cy="20313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 </a:t>
            </a:r>
          </a:p>
        </p:txBody>
      </p:sp>
      <p:sp>
        <p:nvSpPr>
          <p:cNvPr id="94" name="Shape 94"/>
          <p:cNvSpPr/>
          <p:nvPr/>
        </p:nvSpPr>
        <p:spPr>
          <a:xfrm>
            <a:off x="1066800" y="5229492"/>
            <a:ext cx="7086600" cy="153888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baseline="0" dirty="0">
                <a:solidFill>
                  <a:schemeClr val="dk1"/>
                </a:solidFill>
                <a:latin typeface="Calibri"/>
                <a:ea typeface="Calibri"/>
                <a:cs typeface="Calibri"/>
                <a:sym typeface="Calibri"/>
              </a:rPr>
              <a:t>September </a:t>
            </a:r>
            <a:r>
              <a:rPr lang="en-US" sz="4000" b="1" i="0" u="none" strike="noStrike" cap="none" baseline="0" dirty="0" smtClean="0">
                <a:solidFill>
                  <a:schemeClr val="dk1"/>
                </a:solidFill>
                <a:latin typeface="Calibri"/>
                <a:ea typeface="Calibri"/>
                <a:cs typeface="Calibri"/>
                <a:sym typeface="Calibri"/>
              </a:rPr>
              <a:t>2016</a:t>
            </a:r>
            <a:r>
              <a:rPr lang="en-US" sz="1800" b="1" i="0" u="none" strike="noStrike" cap="none" baseline="0" dirty="0">
                <a:solidFill>
                  <a:schemeClr val="dk1"/>
                </a:solidFill>
                <a:latin typeface="Calibri"/>
                <a:ea typeface="Calibri"/>
                <a:cs typeface="Calibri"/>
                <a:sym typeface="Calibri"/>
              </a:rPr>
              <a:t/>
            </a:r>
            <a:br>
              <a:rPr lang="en-US" sz="1800" b="1" i="0" u="none" strike="noStrike" cap="none" baseline="0" dirty="0">
                <a:solidFill>
                  <a:schemeClr val="dk1"/>
                </a:solidFill>
                <a:latin typeface="Calibri"/>
                <a:ea typeface="Calibri"/>
                <a:cs typeface="Calibri"/>
                <a:sym typeface="Calibri"/>
              </a:rPr>
            </a:br>
            <a:r>
              <a:rPr lang="en-US" sz="1800" b="1" i="0" u="none" strike="noStrike" cap="none" baseline="0" dirty="0">
                <a:solidFill>
                  <a:srgbClr val="FFFF00"/>
                </a:solidFill>
                <a:latin typeface="Arial"/>
                <a:ea typeface="Arial"/>
                <a:cs typeface="Arial"/>
                <a:sym typeface="Arial"/>
              </a:rPr>
              <a:t/>
            </a:r>
            <a:br>
              <a:rPr lang="en-US" sz="1800" b="1" i="0" u="none" strike="noStrike" cap="none" baseline="0" dirty="0">
                <a:solidFill>
                  <a:srgbClr val="FFFF00"/>
                </a:solidFill>
                <a:latin typeface="Arial"/>
                <a:ea typeface="Arial"/>
                <a:cs typeface="Arial"/>
                <a:sym typeface="Arial"/>
              </a:rPr>
            </a:br>
            <a:r>
              <a:rPr lang="en-US" sz="1800" b="0" i="0" u="none" strike="noStrike" cap="none" baseline="0" dirty="0">
                <a:solidFill>
                  <a:srgbClr val="FFFF00"/>
                </a:solidFill>
                <a:latin typeface="Arial"/>
                <a:ea typeface="Arial"/>
                <a:cs typeface="Arial"/>
                <a:sym typeface="Arial"/>
              </a:rPr>
              <a:t/>
            </a:r>
            <a:br>
              <a:rPr lang="en-US" sz="1800" b="0" i="0" u="none" strike="noStrike" cap="none" baseline="0" dirty="0">
                <a:solidFill>
                  <a:srgbClr val="FFFF00"/>
                </a:solidFill>
                <a:latin typeface="Arial"/>
                <a:ea typeface="Arial"/>
                <a:cs typeface="Arial"/>
                <a:sym typeface="Arial"/>
              </a:rPr>
            </a:br>
            <a:endParaRPr lang="en-US" sz="1800" b="0" i="0" u="none" strike="noStrike" cap="none" baseline="0" dirty="0">
              <a:solidFill>
                <a:srgbClr val="FFFF00"/>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0" y="0"/>
            <a:ext cx="9144000" cy="6705599"/>
          </a:xfrm>
          <a:prstGeom prst="rect">
            <a:avLst/>
          </a:prstGeom>
          <a:noFill/>
          <a:ln>
            <a:noFill/>
          </a:ln>
        </p:spPr>
        <p:txBody>
          <a:bodyPr lIns="91425" tIns="45700" rIns="91425" bIns="45700" anchor="ctr" anchorCtr="0">
            <a:noAutofit/>
          </a:bodyPr>
          <a:lstStyle/>
          <a:p>
            <a:pPr marL="838200" marR="0" lvl="0" indent="-838200" algn="ctr" rtl="0">
              <a:spcBef>
                <a:spcPts val="0"/>
              </a:spcBef>
              <a:spcAft>
                <a:spcPts val="0"/>
              </a:spcAft>
              <a:buClr>
                <a:srgbClr val="FFCC00"/>
              </a:buClr>
              <a:buSzPct val="25000"/>
              <a:buFont typeface="Noto Symbol"/>
              <a:buNone/>
            </a:pPr>
            <a:r>
              <a:rPr lang="en-US" sz="6000" b="1" i="0" u="none" strike="noStrike" cap="none" baseline="0" dirty="0">
                <a:solidFill>
                  <a:schemeClr val="dk1"/>
                </a:solidFill>
                <a:latin typeface="Calibri"/>
                <a:ea typeface="Calibri"/>
                <a:cs typeface="Calibri"/>
                <a:sym typeface="Calibri"/>
              </a:rPr>
              <a:t>Financial Aid Workshop</a:t>
            </a:r>
          </a:p>
          <a:p>
            <a:pPr marL="838200" marR="0" lvl="0" indent="-838200" algn="ctr" rtl="0">
              <a:spcBef>
                <a:spcPts val="0"/>
              </a:spcBef>
              <a:spcAft>
                <a:spcPts val="0"/>
              </a:spcAft>
              <a:buClr>
                <a:srgbClr val="FFCC00"/>
              </a:buClr>
              <a:buSzPct val="25000"/>
              <a:buFont typeface="Noto Symbol"/>
              <a:buNone/>
            </a:pPr>
            <a:r>
              <a:rPr lang="en-US" sz="3600" b="1" i="0" u="none" strike="noStrike" cap="none" baseline="0" dirty="0" smtClean="0">
                <a:solidFill>
                  <a:schemeClr val="dk1"/>
                </a:solidFill>
                <a:latin typeface="Calibri"/>
                <a:ea typeface="Calibri"/>
                <a:cs typeface="Calibri"/>
                <a:sym typeface="Calibri"/>
              </a:rPr>
              <a:t>Wednesday, Septem</a:t>
            </a:r>
            <a:r>
              <a:rPr lang="en-US" sz="3600" b="1" dirty="0" smtClean="0">
                <a:solidFill>
                  <a:schemeClr val="dk1"/>
                </a:solidFill>
                <a:latin typeface="Calibri"/>
                <a:ea typeface="Calibri"/>
                <a:cs typeface="Calibri"/>
                <a:sym typeface="Calibri"/>
              </a:rPr>
              <a:t>ber 15, 2016</a:t>
            </a:r>
            <a:endParaRPr lang="en-US" sz="3600" b="1" i="0" u="none" strike="noStrike" cap="none" baseline="0" dirty="0">
              <a:solidFill>
                <a:schemeClr val="dk1"/>
              </a:solidFill>
              <a:latin typeface="Calibri"/>
              <a:ea typeface="Calibri"/>
              <a:cs typeface="Calibri"/>
              <a:sym typeface="Calibri"/>
            </a:endParaRPr>
          </a:p>
          <a:p>
            <a:pPr marL="838200" marR="0" lvl="0" indent="-838200" algn="ctr" rtl="0">
              <a:spcBef>
                <a:spcPts val="0"/>
              </a:spcBef>
              <a:spcAft>
                <a:spcPts val="0"/>
              </a:spcAft>
              <a:buClr>
                <a:srgbClr val="FFCC00"/>
              </a:buClr>
              <a:buSzPct val="25000"/>
              <a:buFont typeface="Noto Symbol"/>
              <a:buNone/>
            </a:pPr>
            <a:r>
              <a:rPr lang="en-US" sz="3600" b="1" i="0" u="none" strike="noStrike" cap="none" baseline="0" dirty="0" smtClean="0">
                <a:solidFill>
                  <a:schemeClr val="dk1"/>
                </a:solidFill>
                <a:latin typeface="Calibri"/>
                <a:ea typeface="Calibri"/>
                <a:cs typeface="Calibri"/>
                <a:sym typeface="Calibri"/>
              </a:rPr>
              <a:t>7:30pm</a:t>
            </a:r>
            <a:r>
              <a:rPr lang="en-US" sz="3600" b="1" dirty="0">
                <a:solidFill>
                  <a:schemeClr val="dk1"/>
                </a:solidFill>
                <a:latin typeface="Calibri"/>
                <a:ea typeface="Calibri"/>
                <a:cs typeface="Calibri"/>
                <a:sym typeface="Calibri"/>
              </a:rPr>
              <a:t/>
            </a:r>
            <a:br>
              <a:rPr lang="en-US" sz="3600" b="1" dirty="0">
                <a:solidFill>
                  <a:schemeClr val="dk1"/>
                </a:solidFill>
                <a:latin typeface="Calibri"/>
                <a:ea typeface="Calibri"/>
                <a:cs typeface="Calibri"/>
                <a:sym typeface="Calibri"/>
              </a:rPr>
            </a:br>
            <a:r>
              <a:rPr lang="en-US" sz="3600" b="1" i="0" u="none" strike="noStrike" cap="none" baseline="0" dirty="0" smtClean="0">
                <a:solidFill>
                  <a:schemeClr val="dk1"/>
                </a:solidFill>
                <a:latin typeface="Calibri"/>
                <a:ea typeface="Calibri"/>
                <a:cs typeface="Calibri"/>
                <a:sym typeface="Calibri"/>
              </a:rPr>
              <a:t>Big</a:t>
            </a:r>
            <a:r>
              <a:rPr lang="en-US" sz="3600" b="1" i="0" u="none" strike="noStrike" cap="none" dirty="0" smtClean="0">
                <a:solidFill>
                  <a:schemeClr val="dk1"/>
                </a:solidFill>
                <a:latin typeface="Calibri"/>
                <a:ea typeface="Calibri"/>
                <a:cs typeface="Calibri"/>
                <a:sym typeface="Calibri"/>
              </a:rPr>
              <a:t> Changes to FAFSA</a:t>
            </a:r>
            <a:r>
              <a:rPr lang="en-US" sz="2000" b="1" i="0" u="none" strike="noStrike" cap="none" baseline="0" dirty="0">
                <a:solidFill>
                  <a:schemeClr val="dk1"/>
                </a:solidFill>
                <a:latin typeface="Calibri"/>
                <a:ea typeface="Calibri"/>
                <a:cs typeface="Calibri"/>
                <a:sym typeface="Calibri"/>
              </a:rPr>
              <a:t/>
            </a:r>
            <a:br>
              <a:rPr lang="en-US" sz="2000" b="1" i="0" u="none" strike="noStrike" cap="none" baseline="0" dirty="0">
                <a:solidFill>
                  <a:schemeClr val="dk1"/>
                </a:solidFill>
                <a:latin typeface="Calibri"/>
                <a:ea typeface="Calibri"/>
                <a:cs typeface="Calibri"/>
                <a:sym typeface="Calibri"/>
              </a:rPr>
            </a:br>
            <a:r>
              <a:rPr lang="en-US" sz="2000" b="1" i="0" u="sng" strike="noStrike" cap="none" baseline="0" dirty="0">
                <a:solidFill>
                  <a:schemeClr val="dk1"/>
                </a:solidFill>
                <a:latin typeface="Calibri"/>
                <a:ea typeface="Calibri"/>
                <a:cs typeface="Calibri"/>
                <a:sym typeface="Calibri"/>
              </a:rPr>
              <a:t>FAFSA:</a:t>
            </a:r>
            <a:r>
              <a:rPr lang="en-US" sz="2000" b="1" i="0" u="none" strike="noStrike" cap="none" baseline="0" dirty="0">
                <a:solidFill>
                  <a:schemeClr val="dk1"/>
                </a:solidFill>
                <a:latin typeface="Calibri"/>
                <a:ea typeface="Calibri"/>
                <a:cs typeface="Calibri"/>
                <a:sym typeface="Calibri"/>
              </a:rPr>
              <a:t> File after </a:t>
            </a:r>
            <a:r>
              <a:rPr lang="en-US" sz="2000" b="1" dirty="0" smtClean="0">
                <a:solidFill>
                  <a:schemeClr val="dk1"/>
                </a:solidFill>
                <a:latin typeface="Calibri"/>
                <a:ea typeface="Calibri"/>
                <a:cs typeface="Calibri"/>
                <a:sym typeface="Calibri"/>
              </a:rPr>
              <a:t>October</a:t>
            </a:r>
            <a:r>
              <a:rPr lang="en-US" sz="2000" b="1" i="0" u="none" strike="noStrike" cap="none" baseline="0" dirty="0" smtClean="0">
                <a:solidFill>
                  <a:schemeClr val="dk1"/>
                </a:solidFill>
                <a:latin typeface="Calibri"/>
                <a:ea typeface="Calibri"/>
                <a:cs typeface="Calibri"/>
                <a:sym typeface="Calibri"/>
              </a:rPr>
              <a:t> </a:t>
            </a:r>
            <a:r>
              <a:rPr lang="en-US" sz="2000" b="1" i="0" u="none" strike="noStrike" cap="none" baseline="0" dirty="0">
                <a:solidFill>
                  <a:schemeClr val="dk1"/>
                </a:solidFill>
                <a:latin typeface="Calibri"/>
                <a:ea typeface="Calibri"/>
                <a:cs typeface="Calibri"/>
                <a:sym typeface="Calibri"/>
              </a:rPr>
              <a:t>1</a:t>
            </a:r>
            <a:r>
              <a:rPr lang="en-US" sz="2000" b="1" i="0" u="none" strike="noStrike" cap="none" baseline="30000" dirty="0">
                <a:solidFill>
                  <a:schemeClr val="dk1"/>
                </a:solidFill>
                <a:latin typeface="Calibri"/>
                <a:ea typeface="Calibri"/>
                <a:cs typeface="Calibri"/>
                <a:sym typeface="Calibri"/>
              </a:rPr>
              <a:t>st</a:t>
            </a:r>
            <a:r>
              <a:rPr lang="en-US" sz="2000" b="1" i="0" u="none" strike="noStrike" cap="none" baseline="0" dirty="0">
                <a:solidFill>
                  <a:schemeClr val="dk1"/>
                </a:solidFill>
                <a:latin typeface="Calibri"/>
                <a:ea typeface="Calibri"/>
                <a:cs typeface="Calibri"/>
                <a:sym typeface="Calibri"/>
              </a:rPr>
              <a:t> of Senior year at </a:t>
            </a:r>
            <a:r>
              <a:rPr lang="en-US" sz="2000" b="1" i="0" u="sng" strike="noStrike" cap="none" baseline="0" dirty="0">
                <a:solidFill>
                  <a:schemeClr val="hlink"/>
                </a:solidFill>
                <a:latin typeface="Calibri"/>
                <a:ea typeface="Calibri"/>
                <a:cs typeface="Calibri"/>
                <a:sym typeface="Calibri"/>
                <a:hlinkClick r:id="rId3"/>
              </a:rPr>
              <a:t>www.fafsa.ed.gov</a:t>
            </a:r>
            <a:r>
              <a:rPr lang="en-US" sz="2000" b="1" i="0" u="none" strike="noStrike" cap="none" baseline="0" dirty="0">
                <a:solidFill>
                  <a:schemeClr val="dk1"/>
                </a:solidFill>
                <a:latin typeface="Calibri"/>
                <a:ea typeface="Calibri"/>
                <a:cs typeface="Calibri"/>
                <a:sym typeface="Calibri"/>
              </a:rPr>
              <a:t> </a:t>
            </a:r>
            <a:br>
              <a:rPr lang="en-US" sz="2000" b="1" i="0" u="none" strike="noStrike" cap="none" baseline="0" dirty="0">
                <a:solidFill>
                  <a:schemeClr val="dk1"/>
                </a:solidFill>
                <a:latin typeface="Calibri"/>
                <a:ea typeface="Calibri"/>
                <a:cs typeface="Calibri"/>
                <a:sym typeface="Calibri"/>
              </a:rPr>
            </a:br>
            <a:r>
              <a:rPr lang="en-US" sz="2000" b="1" i="0" u="none" strike="noStrike" cap="none" baseline="0" dirty="0">
                <a:solidFill>
                  <a:schemeClr val="dk1"/>
                </a:solidFill>
                <a:latin typeface="Calibri"/>
                <a:ea typeface="Calibri"/>
                <a:cs typeface="Calibri"/>
                <a:sym typeface="Calibri"/>
              </a:rPr>
              <a:t/>
            </a:r>
            <a:br>
              <a:rPr lang="en-US" sz="2000" b="1" i="0" u="none" strike="noStrike" cap="none" baseline="0" dirty="0">
                <a:solidFill>
                  <a:schemeClr val="dk1"/>
                </a:solidFill>
                <a:latin typeface="Calibri"/>
                <a:ea typeface="Calibri"/>
                <a:cs typeface="Calibri"/>
                <a:sym typeface="Calibri"/>
              </a:rPr>
            </a:br>
            <a:r>
              <a:rPr lang="en-US" sz="2000" b="1" i="0" u="sng" strike="noStrike" cap="none" baseline="0" dirty="0">
                <a:solidFill>
                  <a:schemeClr val="dk1"/>
                </a:solidFill>
                <a:latin typeface="Calibri"/>
                <a:ea typeface="Calibri"/>
                <a:cs typeface="Calibri"/>
                <a:sym typeface="Calibri"/>
              </a:rPr>
              <a:t>CSS Profile:</a:t>
            </a:r>
            <a:r>
              <a:rPr lang="en-US" sz="2000" b="1" i="0" u="none" strike="noStrike" cap="none" baseline="0" dirty="0">
                <a:solidFill>
                  <a:schemeClr val="dk1"/>
                </a:solidFill>
                <a:latin typeface="Calibri"/>
                <a:ea typeface="Calibri"/>
                <a:cs typeface="Calibri"/>
                <a:sym typeface="Calibri"/>
              </a:rPr>
              <a:t> This form applies to some colleges; please check with colleges for details and deadline; available on </a:t>
            </a:r>
            <a:r>
              <a:rPr lang="en-US" sz="2000" b="1" i="0" u="sng" strike="noStrike" cap="none" baseline="0" dirty="0">
                <a:solidFill>
                  <a:schemeClr val="hlink"/>
                </a:solidFill>
                <a:latin typeface="Calibri"/>
                <a:ea typeface="Calibri"/>
                <a:cs typeface="Calibri"/>
                <a:sym typeface="Calibri"/>
                <a:hlinkClick r:id="rId4"/>
              </a:rPr>
              <a:t>www.collegeboard.com</a:t>
            </a:r>
            <a:r>
              <a:rPr lang="en-US" sz="2000" b="1" i="0" u="none" strike="noStrike" cap="none" baseline="0" dirty="0">
                <a:solidFill>
                  <a:schemeClr val="dk1"/>
                </a:solidFill>
                <a:latin typeface="Calibri"/>
                <a:ea typeface="Calibri"/>
                <a:cs typeface="Calibri"/>
                <a:sym typeface="Calibri"/>
              </a:rPr>
              <a:t/>
            </a:r>
            <a:br>
              <a:rPr lang="en-US" sz="2000" b="1" i="0" u="none" strike="noStrike" cap="none" baseline="0" dirty="0">
                <a:solidFill>
                  <a:schemeClr val="dk1"/>
                </a:solidFill>
                <a:latin typeface="Calibri"/>
                <a:ea typeface="Calibri"/>
                <a:cs typeface="Calibri"/>
                <a:sym typeface="Calibri"/>
              </a:rPr>
            </a:br>
            <a:r>
              <a:rPr lang="en-US" sz="2000" b="1" i="0" u="none" strike="noStrike" cap="none" baseline="0" dirty="0">
                <a:solidFill>
                  <a:schemeClr val="dk1"/>
                </a:solidFill>
                <a:latin typeface="Calibri"/>
                <a:ea typeface="Calibri"/>
                <a:cs typeface="Calibri"/>
                <a:sym typeface="Calibri"/>
              </a:rPr>
              <a:t/>
            </a:r>
            <a:br>
              <a:rPr lang="en-US" sz="2000" b="1" i="0" u="none" strike="noStrike" cap="none" baseline="0" dirty="0">
                <a:solidFill>
                  <a:schemeClr val="dk1"/>
                </a:solidFill>
                <a:latin typeface="Calibri"/>
                <a:ea typeface="Calibri"/>
                <a:cs typeface="Calibri"/>
                <a:sym typeface="Calibri"/>
              </a:rPr>
            </a:br>
            <a:r>
              <a:rPr lang="en-US" sz="2000" b="1" i="0" u="none" strike="noStrike" cap="none" baseline="0" dirty="0">
                <a:solidFill>
                  <a:schemeClr val="dk1"/>
                </a:solidFill>
                <a:latin typeface="Calibri"/>
                <a:ea typeface="Calibri"/>
                <a:cs typeface="Calibri"/>
                <a:sym typeface="Calibri"/>
              </a:rPr>
              <a:t>- New York State Higher Education    </a:t>
            </a:r>
            <a:br>
              <a:rPr lang="en-US" sz="2000" b="1" i="0" u="none" strike="noStrike" cap="none" baseline="0" dirty="0">
                <a:solidFill>
                  <a:schemeClr val="dk1"/>
                </a:solidFill>
                <a:latin typeface="Calibri"/>
                <a:ea typeface="Calibri"/>
                <a:cs typeface="Calibri"/>
                <a:sym typeface="Calibri"/>
              </a:rPr>
            </a:br>
            <a:r>
              <a:rPr lang="en-US" sz="2000" b="1" i="0" u="none" strike="noStrike" cap="none" baseline="0" dirty="0">
                <a:solidFill>
                  <a:schemeClr val="dk1"/>
                </a:solidFill>
                <a:latin typeface="Calibri"/>
                <a:ea typeface="Calibri"/>
                <a:cs typeface="Calibri"/>
                <a:sym typeface="Calibri"/>
              </a:rPr>
              <a:t> Services Corporation </a:t>
            </a:r>
            <a:r>
              <a:rPr lang="en-US" sz="2000" b="1" i="0" u="sng" strike="noStrike" cap="none" baseline="0" dirty="0">
                <a:solidFill>
                  <a:schemeClr val="hlink"/>
                </a:solidFill>
                <a:latin typeface="Calibri"/>
                <a:ea typeface="Calibri"/>
                <a:cs typeface="Calibri"/>
                <a:sym typeface="Calibri"/>
                <a:hlinkClick r:id="rId5"/>
              </a:rPr>
              <a:t>www.HESC.com</a:t>
            </a:r>
          </a:p>
          <a:p>
            <a:pPr marL="838200" marR="0" lvl="0" indent="-838200" algn="ctr" rtl="0">
              <a:spcBef>
                <a:spcPts val="0"/>
              </a:spcBef>
              <a:spcAft>
                <a:spcPts val="0"/>
              </a:spcAft>
              <a:buClr>
                <a:srgbClr val="FFCC00"/>
              </a:buClr>
              <a:buFont typeface="Noto Symbol"/>
              <a:buNone/>
            </a:pPr>
            <a:endParaRPr sz="2000" b="1" u="sng" dirty="0"/>
          </a:p>
          <a:p>
            <a:pPr marL="838200" marR="0" lvl="0" indent="-838200" algn="ctr" rtl="0">
              <a:spcBef>
                <a:spcPts val="0"/>
              </a:spcBef>
              <a:spcAft>
                <a:spcPts val="0"/>
              </a:spcAft>
              <a:buClr>
                <a:srgbClr val="FFCC00"/>
              </a:buClr>
              <a:buSzPct val="25000"/>
              <a:buFont typeface="Noto Symbol"/>
              <a:buNone/>
            </a:pPr>
            <a:r>
              <a:rPr lang="en-US" sz="2000" b="1" u="sng" dirty="0"/>
              <a:t>Financial Aid (Net Price) Calculator  </a:t>
            </a:r>
            <a:r>
              <a:rPr lang="en-US" sz="2000" b="1" i="0" u="none" strike="noStrike" cap="none" baseline="0" dirty="0">
                <a:solidFill>
                  <a:schemeClr val="dk1"/>
                </a:solidFill>
                <a:latin typeface="Calibri"/>
                <a:ea typeface="Calibri"/>
                <a:cs typeface="Calibri"/>
                <a:sym typeface="Calibri"/>
              </a:rPr>
              <a:t/>
            </a:r>
            <a:br>
              <a:rPr lang="en-US" sz="2000" b="1" i="0" u="none" strike="noStrike" cap="none" baseline="0" dirty="0">
                <a:solidFill>
                  <a:schemeClr val="dk1"/>
                </a:solidFill>
                <a:latin typeface="Calibri"/>
                <a:ea typeface="Calibri"/>
                <a:cs typeface="Calibri"/>
                <a:sym typeface="Calibri"/>
              </a:rPr>
            </a:br>
            <a:endParaRPr lang="en-US" sz="2000" b="1" i="0" u="none" strike="noStrike" cap="none" baseline="0" dirty="0">
              <a:solidFill>
                <a:schemeClr val="dk1"/>
              </a:solidFill>
              <a:latin typeface="Calibri"/>
              <a:ea typeface="Calibri"/>
              <a:cs typeface="Calibri"/>
              <a:sym typeface="Calibri"/>
            </a:endParaRPr>
          </a:p>
        </p:txBody>
      </p:sp>
      <p:pic>
        <p:nvPicPr>
          <p:cNvPr id="236" name="Shape 236"/>
          <p:cNvPicPr preferRelativeResize="0"/>
          <p:nvPr/>
        </p:nvPicPr>
        <p:blipFill rotWithShape="1">
          <a:blip r:embed="rId6">
            <a:alphaModFix/>
          </a:blip>
          <a:srcRect/>
          <a:stretch/>
        </p:blipFill>
        <p:spPr>
          <a:xfrm>
            <a:off x="7209150" y="4575150"/>
            <a:ext cx="1416000" cy="18288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886200" y="2014700"/>
            <a:ext cx="5257799" cy="4095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000"/>
              <a:t>Package will be comprised of:</a:t>
            </a:r>
          </a:p>
          <a:p>
            <a:pPr marR="0" algn="ctr" rtl="0">
              <a:spcBef>
                <a:spcPts val="0"/>
              </a:spcBef>
              <a:spcAft>
                <a:spcPts val="0"/>
              </a:spcAft>
              <a:buNone/>
            </a:pPr>
            <a:endParaRPr sz="3600"/>
          </a:p>
          <a:p>
            <a:pPr marR="0" lvl="0" algn="ctr" rtl="0">
              <a:spcBef>
                <a:spcPts val="0"/>
              </a:spcBef>
              <a:spcAft>
                <a:spcPts val="0"/>
              </a:spcAft>
              <a:buNone/>
            </a:pPr>
            <a:r>
              <a:rPr lang="en-US" sz="3600"/>
              <a:t>Need Based Awards</a:t>
            </a:r>
          </a:p>
          <a:p>
            <a:pPr marR="0" algn="ctr" rtl="0">
              <a:spcBef>
                <a:spcPts val="0"/>
              </a:spcBef>
              <a:spcAft>
                <a:spcPts val="0"/>
              </a:spcAft>
              <a:buNone/>
            </a:pPr>
            <a:endParaRPr sz="3600"/>
          </a:p>
          <a:p>
            <a:pPr marR="0" lvl="0" algn="ctr" rtl="0">
              <a:spcBef>
                <a:spcPts val="0"/>
              </a:spcBef>
              <a:spcAft>
                <a:spcPts val="0"/>
              </a:spcAft>
              <a:buNone/>
            </a:pPr>
            <a:r>
              <a:rPr lang="en-US" sz="3600"/>
              <a:t>Merit Based Awards</a:t>
            </a:r>
          </a:p>
          <a:p>
            <a:pPr marL="0" marR="0" lvl="0" indent="0" algn="ctr" rtl="0">
              <a:spcBef>
                <a:spcPts val="0"/>
              </a:spcBef>
              <a:spcAft>
                <a:spcPts val="0"/>
              </a:spcAft>
              <a:buNone/>
            </a:pPr>
            <a:endParaRPr sz="3600"/>
          </a:p>
          <a:p>
            <a:pPr marR="0" lvl="0" algn="ctr" rtl="0">
              <a:spcBef>
                <a:spcPts val="0"/>
              </a:spcBef>
              <a:spcAft>
                <a:spcPts val="0"/>
              </a:spcAft>
              <a:buClr>
                <a:srgbClr val="000000"/>
              </a:buClr>
              <a:buSzPct val="30555"/>
              <a:buFont typeface="Arial"/>
              <a:buNone/>
            </a:pPr>
            <a:r>
              <a:rPr lang="en-US" sz="3600"/>
              <a:t>Athletic Awards</a:t>
            </a:r>
          </a:p>
        </p:txBody>
      </p:sp>
      <p:pic>
        <p:nvPicPr>
          <p:cNvPr id="222" name="Shape 222"/>
          <p:cNvPicPr preferRelativeResize="0"/>
          <p:nvPr/>
        </p:nvPicPr>
        <p:blipFill rotWithShape="1">
          <a:blip r:embed="rId3">
            <a:alphaModFix/>
          </a:blip>
          <a:srcRect/>
          <a:stretch/>
        </p:blipFill>
        <p:spPr>
          <a:xfrm>
            <a:off x="735000" y="1738475"/>
            <a:ext cx="3151200" cy="4648199"/>
          </a:xfrm>
          <a:prstGeom prst="rect">
            <a:avLst/>
          </a:prstGeom>
          <a:noFill/>
          <a:ln>
            <a:noFill/>
          </a:ln>
        </p:spPr>
      </p:pic>
      <p:sp>
        <p:nvSpPr>
          <p:cNvPr id="223" name="Shape 223"/>
          <p:cNvSpPr/>
          <p:nvPr/>
        </p:nvSpPr>
        <p:spPr>
          <a:xfrm>
            <a:off x="571212" y="605675"/>
            <a:ext cx="8001580" cy="990600"/>
          </a:xfrm>
          <a:prstGeom prst="rect">
            <a:avLst/>
          </a:prstGeom>
        </p:spPr>
        <p:txBody>
          <a:bodyPr>
            <a:prstTxWarp prst="textPlain">
              <a:avLst/>
            </a:prstTxWarp>
          </a:bodyPr>
          <a:lstStyle/>
          <a:p>
            <a:pPr algn="ctr"/>
            <a:r>
              <a:rPr b="0" i="0">
                <a:ln w="9525" cap="flat" cmpd="sng">
                  <a:solidFill>
                    <a:srgbClr val="000000"/>
                  </a:solidFill>
                  <a:prstDash val="solid"/>
                  <a:round/>
                  <a:headEnd type="none" w="med" len="med"/>
                  <a:tailEnd type="none" w="med" len="med"/>
                </a:ln>
                <a:solidFill>
                  <a:srgbClr val="FFFFFF"/>
                </a:solidFill>
                <a:latin typeface="Arial Black"/>
              </a:rPr>
              <a:t>Financing your Education</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301625" y="1295400"/>
            <a:ext cx="8842374" cy="4953000"/>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chemeClr val="dk1"/>
              </a:buClr>
              <a:buFont typeface="Arial"/>
              <a:buNone/>
            </a:pPr>
            <a:endParaRPr sz="2800" b="0" i="0" u="none" strike="noStrike" cap="none" baseline="0" dirty="0">
              <a:solidFill>
                <a:schemeClr val="dk1"/>
              </a:solidFill>
              <a:latin typeface="Calibri"/>
              <a:ea typeface="Calibri"/>
              <a:cs typeface="Calibri"/>
              <a:sym typeface="Calibri"/>
            </a:endParaRPr>
          </a:p>
          <a:p>
            <a:pPr marL="273050" marR="0" lvl="0" indent="-273050" algn="ctr" rtl="0">
              <a:lnSpc>
                <a:spcPct val="80000"/>
              </a:lnSpc>
              <a:spcBef>
                <a:spcPts val="880"/>
              </a:spcBef>
              <a:spcAft>
                <a:spcPts val="0"/>
              </a:spcAft>
              <a:buClr>
                <a:schemeClr val="dk1"/>
              </a:buClr>
              <a:buFont typeface="Arial"/>
              <a:buNone/>
            </a:pPr>
            <a:endParaRPr sz="2800" b="0" i="0" u="none" strike="noStrike" cap="none" baseline="0" dirty="0">
              <a:solidFill>
                <a:schemeClr val="dk1"/>
              </a:solidFill>
              <a:latin typeface="Calibri"/>
              <a:ea typeface="Calibri"/>
              <a:cs typeface="Calibri"/>
              <a:sym typeface="Calibri"/>
            </a:endParaRPr>
          </a:p>
          <a:p>
            <a:pPr marL="273050" marR="0" lvl="0" indent="-273050" algn="ctr" rtl="0">
              <a:lnSpc>
                <a:spcPct val="80000"/>
              </a:lnSpc>
              <a:spcBef>
                <a:spcPts val="880"/>
              </a:spcBef>
              <a:spcAft>
                <a:spcPts val="0"/>
              </a:spcAft>
              <a:buClr>
                <a:schemeClr val="dk1"/>
              </a:buClr>
              <a:buSzPct val="25000"/>
              <a:buFont typeface="Arial"/>
              <a:buNone/>
            </a:pPr>
            <a:r>
              <a:rPr lang="en-US" sz="4400" b="0" i="0" u="sng" strike="noStrike" cap="none" baseline="0" dirty="0">
                <a:solidFill>
                  <a:schemeClr val="hlink"/>
                </a:solidFill>
                <a:latin typeface="Calibri"/>
                <a:ea typeface="Calibri"/>
                <a:cs typeface="Calibri"/>
                <a:sym typeface="Calibri"/>
                <a:hlinkClick r:id="rId3"/>
              </a:rPr>
              <a:t>www.fastweb.com</a:t>
            </a:r>
          </a:p>
          <a:p>
            <a:pPr marL="273050" marR="0" lvl="0" indent="-273050" algn="ctr" rtl="0">
              <a:lnSpc>
                <a:spcPct val="80000"/>
              </a:lnSpc>
              <a:spcBef>
                <a:spcPts val="880"/>
              </a:spcBef>
              <a:spcAft>
                <a:spcPts val="0"/>
              </a:spcAft>
              <a:buClr>
                <a:schemeClr val="dk1"/>
              </a:buClr>
              <a:buSzPct val="25000"/>
              <a:buFont typeface="Arial"/>
              <a:buNone/>
            </a:pPr>
            <a:r>
              <a:rPr lang="en-US" sz="4400" u="sng" dirty="0">
                <a:solidFill>
                  <a:schemeClr val="hlink"/>
                </a:solidFill>
                <a:hlinkClick r:id="rId4"/>
              </a:rPr>
              <a:t>meritaid.com</a:t>
            </a:r>
          </a:p>
          <a:p>
            <a:pPr marL="273050" marR="0" lvl="0" indent="-273050" algn="ctr" rtl="0">
              <a:lnSpc>
                <a:spcPct val="80000"/>
              </a:lnSpc>
              <a:spcBef>
                <a:spcPts val="880"/>
              </a:spcBef>
              <a:spcAft>
                <a:spcPts val="0"/>
              </a:spcAft>
              <a:buClr>
                <a:schemeClr val="dk1"/>
              </a:buClr>
              <a:buSzPct val="25000"/>
              <a:buFont typeface="Arial"/>
              <a:buNone/>
            </a:pPr>
            <a:r>
              <a:rPr lang="en-US" sz="4400" b="0" i="0" u="sng" strike="noStrike" cap="none" baseline="0" dirty="0">
                <a:solidFill>
                  <a:schemeClr val="hlink"/>
                </a:solidFill>
                <a:latin typeface="Calibri"/>
                <a:ea typeface="Calibri"/>
                <a:cs typeface="Calibri"/>
                <a:sym typeface="Calibri"/>
                <a:hlinkClick r:id="rId5"/>
              </a:rPr>
              <a:t>www.collegeboard.com</a:t>
            </a:r>
          </a:p>
          <a:p>
            <a:pPr marL="273050" marR="0" lvl="0" indent="-273050" algn="ctr" rtl="0">
              <a:lnSpc>
                <a:spcPct val="80000"/>
              </a:lnSpc>
              <a:spcBef>
                <a:spcPts val="880"/>
              </a:spcBef>
              <a:spcAft>
                <a:spcPts val="0"/>
              </a:spcAft>
              <a:buClr>
                <a:schemeClr val="dk1"/>
              </a:buClr>
              <a:buSzPct val="25000"/>
              <a:buFont typeface="Arial"/>
              <a:buNone/>
            </a:pPr>
            <a:r>
              <a:rPr lang="en-US" sz="4400" b="0" i="0" u="sng" strike="noStrike" cap="none" baseline="0" dirty="0">
                <a:solidFill>
                  <a:schemeClr val="hlink"/>
                </a:solidFill>
                <a:latin typeface="Calibri"/>
                <a:ea typeface="Calibri"/>
                <a:cs typeface="Calibri"/>
                <a:sym typeface="Calibri"/>
                <a:hlinkClick r:id="rId6"/>
              </a:rPr>
              <a:t>www.scholarships.com</a:t>
            </a:r>
          </a:p>
          <a:p>
            <a:pPr marL="273050" marR="0" lvl="0" indent="-273050" algn="ctr" rtl="0">
              <a:lnSpc>
                <a:spcPct val="80000"/>
              </a:lnSpc>
              <a:spcBef>
                <a:spcPts val="880"/>
              </a:spcBef>
              <a:spcAft>
                <a:spcPts val="0"/>
              </a:spcAft>
              <a:buClr>
                <a:schemeClr val="dk1"/>
              </a:buClr>
              <a:buSzPct val="25000"/>
              <a:buFont typeface="Arial"/>
              <a:buNone/>
            </a:pPr>
            <a:endParaRPr lang="en-US" sz="4400" dirty="0" smtClean="0">
              <a:solidFill>
                <a:srgbClr val="0000FF"/>
              </a:solidFill>
            </a:endParaRPr>
          </a:p>
          <a:p>
            <a:pPr marL="273050" marR="0" lvl="0" indent="-273050" algn="ctr" rtl="0">
              <a:lnSpc>
                <a:spcPct val="80000"/>
              </a:lnSpc>
              <a:spcBef>
                <a:spcPts val="880"/>
              </a:spcBef>
              <a:spcAft>
                <a:spcPts val="0"/>
              </a:spcAft>
              <a:buClr>
                <a:schemeClr val="dk1"/>
              </a:buClr>
              <a:buSzPct val="25000"/>
              <a:buFont typeface="Arial"/>
              <a:buNone/>
            </a:pPr>
            <a:r>
              <a:rPr lang="en-US" sz="4400" dirty="0">
                <a:solidFill>
                  <a:srgbClr val="0000FF"/>
                </a:solidFill>
              </a:rPr>
              <a:t>*</a:t>
            </a:r>
            <a:r>
              <a:rPr lang="en-US" sz="4400" dirty="0" smtClean="0">
                <a:solidFill>
                  <a:srgbClr val="0000FF"/>
                </a:solidFill>
              </a:rPr>
              <a:t>Great </a:t>
            </a:r>
            <a:r>
              <a:rPr lang="en-US" sz="4400" dirty="0">
                <a:solidFill>
                  <a:srgbClr val="0000FF"/>
                </a:solidFill>
              </a:rPr>
              <a:t>Neck Student Aid Fund</a:t>
            </a:r>
          </a:p>
          <a:p>
            <a:pPr marL="273050" marR="0" lvl="0" indent="-273050" algn="l" rtl="0">
              <a:lnSpc>
                <a:spcPct val="80000"/>
              </a:lnSpc>
              <a:spcBef>
                <a:spcPts val="560"/>
              </a:spcBef>
              <a:spcAft>
                <a:spcPts val="0"/>
              </a:spcAft>
              <a:buClr>
                <a:schemeClr val="dk1"/>
              </a:buClr>
              <a:buFont typeface="Arial"/>
              <a:buNone/>
            </a:pPr>
            <a:endParaRPr sz="2800" b="0" i="0" u="none" strike="noStrike" cap="none" baseline="0" dirty="0">
              <a:solidFill>
                <a:schemeClr val="dk1"/>
              </a:solidFill>
              <a:latin typeface="Calibri"/>
              <a:ea typeface="Calibri"/>
              <a:cs typeface="Calibri"/>
              <a:sym typeface="Calibri"/>
            </a:endParaRPr>
          </a:p>
          <a:p>
            <a:pPr marL="273050" marR="0" lvl="0" indent="-95250" algn="l" rtl="0">
              <a:lnSpc>
                <a:spcPct val="80000"/>
              </a:lnSpc>
              <a:spcBef>
                <a:spcPts val="560"/>
              </a:spcBef>
              <a:spcAft>
                <a:spcPts val="0"/>
              </a:spcAft>
              <a:buClr>
                <a:schemeClr val="dk1"/>
              </a:buClr>
              <a:buFont typeface="Arial"/>
              <a:buNone/>
            </a:pPr>
            <a:endParaRPr sz="2800" b="0" i="0" u="none" strike="noStrike" cap="none" baseline="0" dirty="0">
              <a:solidFill>
                <a:schemeClr val="dk1"/>
              </a:solidFill>
              <a:latin typeface="Calibri"/>
              <a:ea typeface="Calibri"/>
              <a:cs typeface="Calibri"/>
              <a:sym typeface="Calibri"/>
            </a:endParaRPr>
          </a:p>
        </p:txBody>
      </p:sp>
      <p:sp>
        <p:nvSpPr>
          <p:cNvPr id="230" name="Shape 230"/>
          <p:cNvSpPr/>
          <p:nvPr/>
        </p:nvSpPr>
        <p:spPr>
          <a:xfrm>
            <a:off x="1066800" y="304800"/>
            <a:ext cx="7543802" cy="1790699"/>
          </a:xfrm>
          <a:prstGeom prst="rect">
            <a:avLst/>
          </a:prstGeom>
        </p:spPr>
        <p:txBody>
          <a:bodyPr>
            <a:prstTxWarp prst="textPlain">
              <a:avLst/>
            </a:prstTxWarp>
          </a:bodyPr>
          <a:lstStyle/>
          <a:p>
            <a:pPr algn="ctr"/>
            <a:r>
              <a:rPr b="0" i="0">
                <a:ln w="9525" cap="flat" cmpd="sng">
                  <a:solidFill>
                    <a:srgbClr val="CC99FF"/>
                  </a:solidFill>
                  <a:prstDash val="solid"/>
                  <a:round/>
                  <a:headEnd type="none" w="med" len="med"/>
                  <a:tailEnd type="none" w="med" len="med"/>
                </a:ln>
                <a:gradFill>
                  <a:gsLst>
                    <a:gs pos="0">
                      <a:srgbClr val="6600CC"/>
                    </a:gs>
                    <a:gs pos="100000">
                      <a:srgbClr val="CC00CC"/>
                    </a:gs>
                  </a:gsLst>
                  <a:lin ang="5400012" scaled="0"/>
                </a:gradFill>
                <a:latin typeface="Impact"/>
              </a:rPr>
              <a:t>SCHOLARSHIPS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p:nvPr/>
        </p:nvSpPr>
        <p:spPr>
          <a:xfrm>
            <a:off x="353600" y="390825"/>
            <a:ext cx="8291100" cy="6020399"/>
          </a:xfrm>
          <a:prstGeom prst="rect">
            <a:avLst/>
          </a:prstGeom>
          <a:noFill/>
          <a:ln>
            <a:noFill/>
          </a:ln>
        </p:spPr>
        <p:txBody>
          <a:bodyPr lIns="91425" tIns="91425" rIns="91425" bIns="91425" anchor="t" anchorCtr="0">
            <a:noAutofit/>
          </a:bodyPr>
          <a:lstStyle/>
          <a:p>
            <a:pPr rtl="0">
              <a:spcBef>
                <a:spcPts val="0"/>
              </a:spcBef>
              <a:buNone/>
            </a:pPr>
            <a:endParaRPr b="1" dirty="0"/>
          </a:p>
          <a:p>
            <a:pPr>
              <a:spcBef>
                <a:spcPts val="0"/>
              </a:spcBef>
              <a:buNone/>
            </a:pPr>
            <a:endParaRPr b="1" dirty="0"/>
          </a:p>
        </p:txBody>
      </p:sp>
      <p:sp>
        <p:nvSpPr>
          <p:cNvPr id="6" name="Title 5"/>
          <p:cNvSpPr>
            <a:spLocks noGrp="1"/>
          </p:cNvSpPr>
          <p:nvPr>
            <p:ph type="title"/>
          </p:nvPr>
        </p:nvSpPr>
        <p:spPr>
          <a:xfrm>
            <a:off x="457200" y="274637"/>
            <a:ext cx="8229600" cy="995506"/>
          </a:xfrm>
        </p:spPr>
        <p:txBody>
          <a:bodyPr/>
          <a:lstStyle/>
          <a:p>
            <a:r>
              <a:rPr lang="en-US" sz="4000" b="1" dirty="0" smtClean="0"/>
              <a:t>You Submitted…. Now What???</a:t>
            </a:r>
            <a:endParaRPr lang="en-US" sz="4000" b="1" dirty="0"/>
          </a:p>
        </p:txBody>
      </p:sp>
      <p:sp>
        <p:nvSpPr>
          <p:cNvPr id="7" name="Text Placeholder 6"/>
          <p:cNvSpPr>
            <a:spLocks noGrp="1"/>
          </p:cNvSpPr>
          <p:nvPr>
            <p:ph type="body" idx="1"/>
          </p:nvPr>
        </p:nvSpPr>
        <p:spPr>
          <a:xfrm>
            <a:off x="154884" y="1006821"/>
            <a:ext cx="8797445" cy="5404404"/>
          </a:xfrm>
        </p:spPr>
        <p:txBody>
          <a:bodyPr/>
          <a:lstStyle/>
          <a:p>
            <a:pPr>
              <a:spcBef>
                <a:spcPts val="0"/>
              </a:spcBef>
              <a:buFont typeface="Wingdings" charset="2"/>
              <a:buChar char="Ø"/>
            </a:pPr>
            <a:r>
              <a:rPr lang="en-US" sz="2800" b="1" dirty="0" smtClean="0"/>
              <a:t>Check </a:t>
            </a:r>
            <a:r>
              <a:rPr lang="en-US" sz="2800" b="1" dirty="0"/>
              <a:t>your student email frequently for information from colleges and your guidance counselor</a:t>
            </a:r>
          </a:p>
          <a:p>
            <a:pPr>
              <a:spcBef>
                <a:spcPts val="0"/>
              </a:spcBef>
              <a:buNone/>
            </a:pPr>
            <a:endParaRPr lang="en-US" sz="2800" b="1" dirty="0"/>
          </a:p>
          <a:p>
            <a:pPr>
              <a:spcBef>
                <a:spcPts val="0"/>
              </a:spcBef>
              <a:buFont typeface="Wingdings" charset="2"/>
              <a:buChar char="Ø"/>
            </a:pPr>
            <a:r>
              <a:rPr lang="en-US" sz="2800" b="1" dirty="0"/>
              <a:t>Check the status of your applications at each specific school.  Be mindful of the time it takes for colleges to process applications</a:t>
            </a:r>
          </a:p>
          <a:p>
            <a:pPr>
              <a:spcBef>
                <a:spcPts val="0"/>
              </a:spcBef>
              <a:buNone/>
            </a:pPr>
            <a:endParaRPr lang="en-US" sz="2800" b="1" dirty="0" smtClean="0"/>
          </a:p>
          <a:p>
            <a:pPr>
              <a:spcBef>
                <a:spcPts val="0"/>
              </a:spcBef>
              <a:buFont typeface="Wingdings" charset="2"/>
              <a:buChar char="Ø"/>
            </a:pPr>
            <a:r>
              <a:rPr lang="en-US" sz="2800" b="1" dirty="0" smtClean="0"/>
              <a:t>Continue </a:t>
            </a:r>
            <a:r>
              <a:rPr lang="en-US" sz="2800" b="1" dirty="0"/>
              <a:t>attending college visits at South High </a:t>
            </a:r>
          </a:p>
          <a:p>
            <a:pPr>
              <a:spcBef>
                <a:spcPts val="0"/>
              </a:spcBef>
              <a:buNone/>
            </a:pPr>
            <a:endParaRPr lang="en-US" sz="2800" b="1" dirty="0" smtClean="0"/>
          </a:p>
          <a:p>
            <a:pPr>
              <a:spcBef>
                <a:spcPts val="0"/>
              </a:spcBef>
              <a:buFont typeface="Wingdings" charset="2"/>
              <a:buChar char="Ø"/>
            </a:pPr>
            <a:r>
              <a:rPr lang="en-US" sz="2800" b="1" dirty="0" smtClean="0"/>
              <a:t>Keep </a:t>
            </a:r>
            <a:r>
              <a:rPr lang="en-US" sz="2800" b="1" dirty="0"/>
              <a:t>working hard in all </a:t>
            </a:r>
            <a:r>
              <a:rPr lang="en-US" sz="2800" b="1" dirty="0" smtClean="0"/>
              <a:t>classes</a:t>
            </a:r>
          </a:p>
          <a:p>
            <a:pPr>
              <a:spcBef>
                <a:spcPts val="0"/>
              </a:spcBef>
              <a:buFont typeface="Wingdings" charset="2"/>
              <a:buChar char="Ø"/>
            </a:pPr>
            <a:endParaRPr lang="en-US" b="1" dirty="0"/>
          </a:p>
          <a:p>
            <a:pPr>
              <a:spcBef>
                <a:spcPts val="0"/>
              </a:spcBef>
              <a:buFont typeface="Wingdings" charset="2"/>
              <a:buChar char="Ø"/>
            </a:pPr>
            <a:r>
              <a:rPr lang="en-US" sz="2800" b="1" dirty="0"/>
              <a:t>Keep your Guidance Counselor informed of your progress</a:t>
            </a:r>
          </a:p>
          <a:p>
            <a:endParaRPr lang="en-US" dirty="0"/>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p:nvPr>
        </p:nvSpPr>
        <p:spPr>
          <a:xfrm>
            <a:off x="228600" y="762000"/>
            <a:ext cx="87630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a:solidFill>
                  <a:srgbClr val="538CD5"/>
                </a:solidFill>
                <a:latin typeface="Calibri"/>
                <a:ea typeface="Calibri"/>
                <a:cs typeface="Calibri"/>
                <a:sym typeface="Calibri"/>
              </a:rPr>
              <a:t>WE ARE HERE TO HELP IN EVERY WAY!</a:t>
            </a:r>
          </a:p>
        </p:txBody>
      </p:sp>
      <p:sp>
        <p:nvSpPr>
          <p:cNvPr id="249" name="Shape 249"/>
          <p:cNvSpPr txBox="1">
            <a:spLocks noGrp="1"/>
          </p:cNvSpPr>
          <p:nvPr>
            <p:ph type="subTitle" idx="1"/>
          </p:nvPr>
        </p:nvSpPr>
        <p:spPr>
          <a:xfrm>
            <a:off x="838200" y="2667000"/>
            <a:ext cx="7772400" cy="2971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88888"/>
              </a:buClr>
              <a:buFont typeface="Arial"/>
              <a:buNone/>
            </a:pPr>
            <a:endParaRPr sz="4800" b="1" i="0" u="none" strike="noStrike" cap="none" baseline="0">
              <a:solidFill>
                <a:srgbClr val="00B050"/>
              </a:solidFill>
              <a:latin typeface="Calibri"/>
              <a:ea typeface="Calibri"/>
              <a:cs typeface="Calibri"/>
              <a:sym typeface="Calibri"/>
            </a:endParaRPr>
          </a:p>
          <a:p>
            <a:pPr marL="0" marR="0" lvl="0" indent="0" algn="ctr" rtl="0">
              <a:spcBef>
                <a:spcPts val="960"/>
              </a:spcBef>
              <a:spcAft>
                <a:spcPts val="0"/>
              </a:spcAft>
              <a:buClr>
                <a:srgbClr val="888888"/>
              </a:buClr>
              <a:buFont typeface="Arial"/>
              <a:buNone/>
            </a:pPr>
            <a:endParaRPr sz="4800" b="1" i="0" u="none" strike="noStrike" cap="none" baseline="0">
              <a:solidFill>
                <a:srgbClr val="00B050"/>
              </a:solidFill>
              <a:latin typeface="Calibri"/>
              <a:ea typeface="Calibri"/>
              <a:cs typeface="Calibri"/>
              <a:sym typeface="Calibri"/>
            </a:endParaRPr>
          </a:p>
          <a:p>
            <a:pPr marL="0" marR="0" lvl="0" indent="0" algn="ctr" rtl="0">
              <a:spcBef>
                <a:spcPts val="960"/>
              </a:spcBef>
              <a:spcAft>
                <a:spcPts val="0"/>
              </a:spcAft>
              <a:buClr>
                <a:srgbClr val="888888"/>
              </a:buClr>
              <a:buFont typeface="Arial"/>
              <a:buNone/>
            </a:pPr>
            <a:endParaRPr sz="4800" b="1" i="0" u="none" strike="noStrike" cap="none" baseline="0">
              <a:solidFill>
                <a:srgbClr val="00B050"/>
              </a:solidFill>
              <a:latin typeface="Calibri"/>
              <a:ea typeface="Calibri"/>
              <a:cs typeface="Calibri"/>
              <a:sym typeface="Calibri"/>
            </a:endParaRPr>
          </a:p>
          <a:p>
            <a:pPr marL="0" marR="0" lvl="0" indent="0" algn="ctr" rtl="0">
              <a:spcBef>
                <a:spcPts val="960"/>
              </a:spcBef>
              <a:spcAft>
                <a:spcPts val="0"/>
              </a:spcAft>
              <a:buClr>
                <a:srgbClr val="00B050"/>
              </a:buClr>
              <a:buSzPct val="25000"/>
              <a:buFont typeface="Arial"/>
              <a:buNone/>
            </a:pPr>
            <a:r>
              <a:rPr lang="en-US" sz="4800" b="1" i="0" u="none" strike="noStrike" cap="none" baseline="0">
                <a:solidFill>
                  <a:srgbClr val="00B050"/>
                </a:solidFill>
                <a:latin typeface="Calibri"/>
                <a:ea typeface="Calibri"/>
                <a:cs typeface="Calibri"/>
                <a:sym typeface="Calibri"/>
              </a:rPr>
              <a:t>THANK YOU FOR ATTENDING!</a:t>
            </a:r>
          </a:p>
        </p:txBody>
      </p:sp>
      <p:pic>
        <p:nvPicPr>
          <p:cNvPr id="250" name="Shape 250"/>
          <p:cNvPicPr preferRelativeResize="0"/>
          <p:nvPr/>
        </p:nvPicPr>
        <p:blipFill rotWithShape="1">
          <a:blip r:embed="rId3">
            <a:alphaModFix/>
          </a:blip>
          <a:srcRect/>
          <a:stretch/>
        </p:blipFill>
        <p:spPr>
          <a:xfrm>
            <a:off x="2286000" y="2281238"/>
            <a:ext cx="4724400" cy="2595562"/>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28600" y="274637"/>
            <a:ext cx="5562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a:solidFill>
                  <a:schemeClr val="dk1"/>
                </a:solidFill>
                <a:latin typeface="Calibri"/>
                <a:ea typeface="Calibri"/>
                <a:cs typeface="Calibri"/>
                <a:sym typeface="Calibri"/>
              </a:rPr>
              <a:t>Diploma Name Verification Survey</a:t>
            </a:r>
          </a:p>
        </p:txBody>
      </p:sp>
      <p:sp>
        <p:nvSpPr>
          <p:cNvPr id="101" name="Shape 101"/>
          <p:cNvSpPr txBox="1">
            <a:spLocks noGrp="1"/>
          </p:cNvSpPr>
          <p:nvPr>
            <p:ph type="body" idx="1"/>
          </p:nvPr>
        </p:nvSpPr>
        <p:spPr>
          <a:xfrm>
            <a:off x="457200" y="2133599"/>
            <a:ext cx="8229600" cy="441960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Noto Symbol"/>
              <a:buChar char="✓"/>
            </a:pPr>
            <a:r>
              <a:rPr lang="en-US" sz="2800" b="0" i="0" u="none" strike="noStrike" cap="none" baseline="0" dirty="0">
                <a:solidFill>
                  <a:schemeClr val="dk1"/>
                </a:solidFill>
                <a:latin typeface="Times New Roman"/>
                <a:ea typeface="Times New Roman"/>
                <a:cs typeface="Times New Roman"/>
                <a:sym typeface="Times New Roman"/>
              </a:rPr>
              <a:t>Please complete the survey located on Infinite Campus in your Inbox </a:t>
            </a:r>
            <a:r>
              <a:rPr lang="en-US" sz="2800" dirty="0" smtClean="0">
                <a:latin typeface="Times New Roman"/>
                <a:ea typeface="Times New Roman"/>
                <a:cs typeface="Times New Roman"/>
                <a:sym typeface="Times New Roman"/>
              </a:rPr>
              <a:t>as soon as possible</a:t>
            </a:r>
            <a:endParaRPr lang="en-US" sz="2800" dirty="0">
              <a:latin typeface="Times New Roman"/>
              <a:ea typeface="Times New Roman"/>
              <a:cs typeface="Times New Roman"/>
              <a:sym typeface="Times New Roman"/>
            </a:endParaRPr>
          </a:p>
          <a:p>
            <a:pPr marL="342900" marR="0" lvl="0" indent="-165100" algn="l" rtl="0">
              <a:spcBef>
                <a:spcPts val="560"/>
              </a:spcBef>
              <a:spcAft>
                <a:spcPts val="0"/>
              </a:spcAft>
              <a:buClr>
                <a:schemeClr val="dk1"/>
              </a:buClr>
              <a:buFont typeface="Arial"/>
              <a:buNone/>
            </a:pPr>
            <a:endParaRPr sz="28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spcBef>
                <a:spcPts val="560"/>
              </a:spcBef>
              <a:spcAft>
                <a:spcPts val="0"/>
              </a:spcAft>
              <a:buClr>
                <a:schemeClr val="dk1"/>
              </a:buClr>
              <a:buSzPct val="100000"/>
              <a:buFont typeface="Noto Symbol"/>
              <a:buChar char="✓"/>
            </a:pPr>
            <a:r>
              <a:rPr lang="en-US" sz="2800" b="0" i="0" u="none" strike="noStrike" cap="none" baseline="0" dirty="0">
                <a:solidFill>
                  <a:schemeClr val="dk1"/>
                </a:solidFill>
                <a:latin typeface="Times New Roman"/>
                <a:ea typeface="Times New Roman"/>
                <a:cs typeface="Times New Roman"/>
                <a:sym typeface="Times New Roman"/>
              </a:rPr>
              <a:t>Your name will appear on your high school diploma as shown on Infinite Campus unless you indicate a change in this survey.</a:t>
            </a:r>
          </a:p>
          <a:p>
            <a:pPr marL="342900" marR="0" lvl="0" indent="-342900" algn="l" rtl="0">
              <a:spcBef>
                <a:spcPts val="560"/>
              </a:spcBef>
              <a:spcAft>
                <a:spcPts val="0"/>
              </a:spcAft>
              <a:buClr>
                <a:schemeClr val="dk1"/>
              </a:buClr>
              <a:buSzPct val="100000"/>
              <a:buFont typeface="Noto Symbol"/>
              <a:buChar char="✓"/>
            </a:pPr>
            <a:endParaRPr lang="en-US" sz="2800" b="0"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spcBef>
                <a:spcPts val="560"/>
              </a:spcBef>
              <a:spcAft>
                <a:spcPts val="0"/>
              </a:spcAft>
              <a:buClr>
                <a:schemeClr val="dk1"/>
              </a:buClr>
              <a:buSzPct val="100000"/>
              <a:buFont typeface="Noto Symbol"/>
              <a:buChar char="✓"/>
            </a:pPr>
            <a:r>
              <a:rPr lang="en-US" sz="2800" b="0" i="0" u="none" strike="noStrike" cap="none" baseline="0" dirty="0" smtClean="0">
                <a:solidFill>
                  <a:schemeClr val="dk1"/>
                </a:solidFill>
                <a:latin typeface="Times New Roman"/>
                <a:ea typeface="Times New Roman"/>
                <a:cs typeface="Times New Roman"/>
                <a:sym typeface="Times New Roman"/>
              </a:rPr>
              <a:t>You </a:t>
            </a:r>
            <a:r>
              <a:rPr lang="en-US" sz="2800" b="0" i="0" u="none" strike="noStrike" cap="none" baseline="0" dirty="0">
                <a:solidFill>
                  <a:schemeClr val="dk1"/>
                </a:solidFill>
                <a:latin typeface="Times New Roman"/>
                <a:ea typeface="Times New Roman"/>
                <a:cs typeface="Times New Roman"/>
                <a:sym typeface="Times New Roman"/>
              </a:rPr>
              <a:t>will also be asked about ordering caps and </a:t>
            </a:r>
            <a:r>
              <a:rPr lang="en-US" sz="2800" b="0" i="0" u="none" strike="noStrike" cap="none" baseline="0" dirty="0" smtClean="0">
                <a:solidFill>
                  <a:schemeClr val="dk1"/>
                </a:solidFill>
                <a:latin typeface="Times New Roman"/>
                <a:ea typeface="Times New Roman"/>
                <a:cs typeface="Times New Roman"/>
                <a:sym typeface="Times New Roman"/>
              </a:rPr>
              <a:t>gowns</a:t>
            </a:r>
            <a:r>
              <a:rPr lang="en-US" sz="2800" dirty="0" smtClean="0">
                <a:latin typeface="Times New Roman"/>
                <a:ea typeface="Times New Roman"/>
                <a:cs typeface="Times New Roman"/>
                <a:sym typeface="Times New Roman"/>
              </a:rPr>
              <a:t> and if your parent(s) work in the district.</a:t>
            </a:r>
            <a:endParaRPr lang="en-US" sz="2800" b="0"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spcBef>
                <a:spcPts val="560"/>
              </a:spcBef>
              <a:spcAft>
                <a:spcPts val="0"/>
              </a:spcAft>
              <a:buClr>
                <a:schemeClr val="dk1"/>
              </a:buClr>
              <a:buSzPct val="100000"/>
              <a:buNone/>
            </a:pPr>
            <a:endParaRPr lang="en-US" sz="2800" b="0" i="0" u="none" strike="noStrike" cap="none" baseline="0" dirty="0">
              <a:solidFill>
                <a:schemeClr val="dk1"/>
              </a:solidFill>
              <a:latin typeface="Times New Roman"/>
              <a:ea typeface="Times New Roman"/>
              <a:cs typeface="Times New Roman"/>
              <a:sym typeface="Times New Roman"/>
            </a:endParaRPr>
          </a:p>
        </p:txBody>
      </p:sp>
      <p:pic>
        <p:nvPicPr>
          <p:cNvPr id="102" name="Shape 102"/>
          <p:cNvPicPr preferRelativeResize="0"/>
          <p:nvPr/>
        </p:nvPicPr>
        <p:blipFill rotWithShape="1">
          <a:blip r:embed="rId3">
            <a:alphaModFix/>
          </a:blip>
          <a:srcRect/>
          <a:stretch/>
        </p:blipFill>
        <p:spPr>
          <a:xfrm>
            <a:off x="5562600" y="228598"/>
            <a:ext cx="3429000" cy="1905001"/>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304800"/>
            <a:ext cx="4343400" cy="1752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i="0" u="none" strike="noStrike" cap="none" baseline="0" dirty="0" smtClean="0">
                <a:solidFill>
                  <a:schemeClr val="dk1"/>
                </a:solidFill>
                <a:latin typeface="Arial Black"/>
                <a:ea typeface="Arial Black"/>
                <a:cs typeface="Arial Black"/>
                <a:sym typeface="Arial Black"/>
              </a:rPr>
              <a:t>Counselor</a:t>
            </a:r>
            <a:br>
              <a:rPr lang="en-US" sz="3200" b="1" i="0" u="none" strike="noStrike" cap="none" baseline="0" dirty="0" smtClean="0">
                <a:solidFill>
                  <a:schemeClr val="dk1"/>
                </a:solidFill>
                <a:latin typeface="Arial Black"/>
                <a:ea typeface="Arial Black"/>
                <a:cs typeface="Arial Black"/>
                <a:sym typeface="Arial Black"/>
              </a:rPr>
            </a:br>
            <a:r>
              <a:rPr lang="en-US" sz="2800" b="1" i="0" u="none" strike="noStrike" cap="none" baseline="0" dirty="0" smtClean="0">
                <a:solidFill>
                  <a:schemeClr val="dk1"/>
                </a:solidFill>
                <a:latin typeface="Arial Black"/>
                <a:ea typeface="Arial Black"/>
                <a:cs typeface="Arial Black"/>
                <a:sym typeface="Arial Black"/>
              </a:rPr>
              <a:t>Contact </a:t>
            </a:r>
            <a:r>
              <a:rPr lang="en-US" sz="2800" b="1" i="0" u="none" strike="noStrike" cap="none" baseline="0" dirty="0">
                <a:solidFill>
                  <a:schemeClr val="dk1"/>
                </a:solidFill>
                <a:latin typeface="Arial Black"/>
                <a:ea typeface="Arial Black"/>
                <a:cs typeface="Arial Black"/>
                <a:sym typeface="Arial Black"/>
              </a:rPr>
              <a:t>Information</a:t>
            </a:r>
            <a:br>
              <a:rPr lang="en-US" sz="2800" b="1" i="0" u="none" strike="noStrike" cap="none" baseline="0" dirty="0">
                <a:solidFill>
                  <a:schemeClr val="dk1"/>
                </a:solidFill>
                <a:latin typeface="Arial Black"/>
                <a:ea typeface="Arial Black"/>
                <a:cs typeface="Arial Black"/>
                <a:sym typeface="Arial Black"/>
              </a:rPr>
            </a:br>
            <a:r>
              <a:rPr lang="en-US" sz="2400" b="0" i="0" u="none" strike="noStrike" cap="none" baseline="0" dirty="0">
                <a:solidFill>
                  <a:schemeClr val="dk1"/>
                </a:solidFill>
                <a:latin typeface="Arial Black"/>
                <a:ea typeface="Arial Black"/>
                <a:cs typeface="Arial Black"/>
                <a:sym typeface="Arial Black"/>
              </a:rPr>
              <a:t>Phone: 516-441-4820</a:t>
            </a:r>
          </a:p>
        </p:txBody>
      </p:sp>
      <p:sp>
        <p:nvSpPr>
          <p:cNvPr id="108" name="Shape 108"/>
          <p:cNvSpPr txBox="1">
            <a:spLocks noGrp="1"/>
          </p:cNvSpPr>
          <p:nvPr>
            <p:ph type="body" idx="1"/>
          </p:nvPr>
        </p:nvSpPr>
        <p:spPr>
          <a:xfrm>
            <a:off x="139925" y="2236300"/>
            <a:ext cx="8314199" cy="4621799"/>
          </a:xfrm>
          <a:prstGeom prst="rect">
            <a:avLst/>
          </a:prstGeom>
          <a:noFill/>
          <a:ln>
            <a:noFill/>
          </a:ln>
        </p:spPr>
        <p:txBody>
          <a:bodyPr lIns="91425" tIns="45700" rIns="91425" bIns="45700" anchor="t" anchorCtr="0">
            <a:noAutofit/>
          </a:bodyPr>
          <a:lstStyle/>
          <a:p>
            <a:pPr marL="0" lvl="0" indent="0" rtl="0">
              <a:spcBef>
                <a:spcPts val="0"/>
              </a:spcBef>
              <a:buClr>
                <a:schemeClr val="dk1"/>
              </a:buClr>
              <a:buSzPct val="25000"/>
              <a:buFont typeface="Arial"/>
              <a:buNone/>
            </a:pPr>
            <a:r>
              <a:rPr lang="en-US" sz="2400" dirty="0">
                <a:latin typeface="Times New Roman"/>
                <a:ea typeface="Times New Roman"/>
                <a:cs typeface="Times New Roman"/>
                <a:sym typeface="Times New Roman"/>
              </a:rPr>
              <a:t>   </a:t>
            </a:r>
            <a:r>
              <a:rPr lang="en-US" sz="3000" baseline="0" dirty="0">
                <a:latin typeface="Times New Roman"/>
                <a:ea typeface="Times New Roman"/>
                <a:cs typeface="Times New Roman"/>
                <a:sym typeface="Times New Roman"/>
              </a:rPr>
              <a:t>Carly Bank</a:t>
            </a:r>
          </a:p>
          <a:p>
            <a:pPr>
              <a:buSzPct val="25000"/>
              <a:buNone/>
            </a:pPr>
            <a:r>
              <a:rPr lang="en-US" sz="3000" dirty="0" smtClean="0">
                <a:latin typeface="Times New Roman"/>
                <a:ea typeface="Times New Roman"/>
                <a:cs typeface="Times New Roman"/>
                <a:sym typeface="Times New Roman"/>
              </a:rPr>
              <a:t>Jo-AnnEyre Cruz (Department Chair)</a:t>
            </a:r>
            <a:endParaRPr lang="en-US" sz="3000" dirty="0">
              <a:latin typeface="Times New Roman"/>
              <a:ea typeface="Times New Roman"/>
              <a:cs typeface="Times New Roman"/>
              <a:sym typeface="Times New Roman"/>
            </a:endParaRPr>
          </a:p>
          <a:p>
            <a:pPr lvl="0" rtl="0">
              <a:spcBef>
                <a:spcPts val="0"/>
              </a:spcBef>
              <a:buClr>
                <a:schemeClr val="dk1"/>
              </a:buClr>
              <a:buSzPct val="25000"/>
              <a:buFont typeface="Arial"/>
              <a:buNone/>
            </a:pPr>
            <a:r>
              <a:rPr lang="en-US" sz="3000" dirty="0">
                <a:latin typeface="Times New Roman"/>
                <a:ea typeface="Times New Roman"/>
                <a:cs typeface="Times New Roman"/>
                <a:sym typeface="Times New Roman"/>
              </a:rPr>
              <a:t>Chris Erickson</a:t>
            </a:r>
          </a:p>
          <a:p>
            <a:pPr lvl="0" rtl="0">
              <a:spcBef>
                <a:spcPts val="0"/>
              </a:spcBef>
              <a:buClr>
                <a:schemeClr val="dk1"/>
              </a:buClr>
              <a:buSzPct val="25000"/>
              <a:buFont typeface="Arial"/>
              <a:buNone/>
            </a:pPr>
            <a:r>
              <a:rPr lang="en-US" sz="3000" dirty="0">
                <a:latin typeface="Times New Roman"/>
                <a:ea typeface="Times New Roman"/>
                <a:cs typeface="Times New Roman"/>
                <a:sym typeface="Times New Roman"/>
              </a:rPr>
              <a:t>Allison Gottfried</a:t>
            </a:r>
          </a:p>
          <a:p>
            <a:pPr marL="0" lvl="0" indent="0" rtl="0">
              <a:spcBef>
                <a:spcPts val="0"/>
              </a:spcBef>
              <a:buClr>
                <a:schemeClr val="dk1"/>
              </a:buClr>
              <a:buSzPct val="25000"/>
              <a:buFont typeface="Arial"/>
              <a:buNone/>
            </a:pPr>
            <a:r>
              <a:rPr lang="en-US" sz="3000" dirty="0">
                <a:latin typeface="Times New Roman"/>
                <a:ea typeface="Times New Roman"/>
                <a:cs typeface="Times New Roman"/>
                <a:sym typeface="Times New Roman"/>
              </a:rPr>
              <a:t>  </a:t>
            </a:r>
            <a:r>
              <a:rPr lang="en-US" sz="3000" baseline="0" dirty="0">
                <a:latin typeface="Times New Roman"/>
                <a:ea typeface="Times New Roman"/>
                <a:cs typeface="Times New Roman"/>
                <a:sym typeface="Times New Roman"/>
              </a:rPr>
              <a:t>Gillian </a:t>
            </a:r>
            <a:r>
              <a:rPr lang="en-US" sz="3000" baseline="0" dirty="0" smtClean="0">
                <a:latin typeface="Times New Roman"/>
                <a:ea typeface="Times New Roman"/>
                <a:cs typeface="Times New Roman"/>
                <a:sym typeface="Times New Roman"/>
              </a:rPr>
              <a:t>O</a:t>
            </a:r>
            <a:r>
              <a:rPr lang="en-US" sz="3000" dirty="0" smtClean="0">
                <a:latin typeface="Times New Roman"/>
                <a:ea typeface="Times New Roman"/>
                <a:cs typeface="Times New Roman"/>
                <a:sym typeface="Times New Roman"/>
              </a:rPr>
              <a:t>’Connell</a:t>
            </a:r>
            <a:endParaRPr lang="en-US" sz="3000" baseline="0" dirty="0">
              <a:latin typeface="Times New Roman"/>
              <a:ea typeface="Times New Roman"/>
              <a:cs typeface="Times New Roman"/>
              <a:sym typeface="Times New Roman"/>
            </a:endParaRPr>
          </a:p>
          <a:p>
            <a:pPr lvl="0" rtl="0">
              <a:spcBef>
                <a:spcPts val="0"/>
              </a:spcBef>
              <a:buClr>
                <a:schemeClr val="dk1"/>
              </a:buClr>
              <a:buSzPct val="25000"/>
              <a:buFont typeface="Arial"/>
              <a:buNone/>
            </a:pPr>
            <a:r>
              <a:rPr lang="en-US" sz="3000" baseline="0" dirty="0">
                <a:latin typeface="Times New Roman"/>
                <a:ea typeface="Times New Roman"/>
                <a:cs typeface="Times New Roman"/>
                <a:sym typeface="Times New Roman"/>
              </a:rPr>
              <a:t>Stacey </a:t>
            </a:r>
            <a:r>
              <a:rPr lang="en-US" sz="3000" baseline="0" dirty="0" smtClean="0">
                <a:latin typeface="Times New Roman"/>
                <a:ea typeface="Times New Roman"/>
                <a:cs typeface="Times New Roman"/>
                <a:sym typeface="Times New Roman"/>
              </a:rPr>
              <a:t>Rapp</a:t>
            </a:r>
            <a:endParaRPr lang="en-US" sz="3000" baseline="0" dirty="0">
              <a:latin typeface="Times New Roman"/>
              <a:ea typeface="Times New Roman"/>
              <a:cs typeface="Times New Roman"/>
              <a:sym typeface="Times New Roman"/>
            </a:endParaRPr>
          </a:p>
          <a:p>
            <a:pPr lvl="0" rtl="0">
              <a:spcBef>
                <a:spcPts val="0"/>
              </a:spcBef>
              <a:buClr>
                <a:schemeClr val="dk1"/>
              </a:buClr>
              <a:buSzPct val="25000"/>
              <a:buFont typeface="Arial"/>
              <a:buNone/>
            </a:pPr>
            <a:r>
              <a:rPr lang="en-US" sz="3000" baseline="0" dirty="0">
                <a:latin typeface="Times New Roman"/>
                <a:ea typeface="Times New Roman"/>
                <a:cs typeface="Times New Roman"/>
                <a:sym typeface="Times New Roman"/>
              </a:rPr>
              <a:t>Joe </a:t>
            </a:r>
            <a:r>
              <a:rPr lang="en-US" sz="3000" baseline="0" dirty="0" err="1" smtClean="0">
                <a:latin typeface="Times New Roman"/>
                <a:ea typeface="Times New Roman"/>
                <a:cs typeface="Times New Roman"/>
                <a:sym typeface="Times New Roman"/>
              </a:rPr>
              <a:t>Stopanio</a:t>
            </a:r>
            <a:endParaRPr lang="en-US" sz="3000" baseline="0" dirty="0">
              <a:latin typeface="Times New Roman"/>
              <a:ea typeface="Times New Roman"/>
              <a:cs typeface="Times New Roman"/>
              <a:sym typeface="Times New Roman"/>
            </a:endParaRPr>
          </a:p>
        </p:txBody>
      </p:sp>
      <p:pic>
        <p:nvPicPr>
          <p:cNvPr id="109" name="Shape 109"/>
          <p:cNvPicPr preferRelativeResize="0"/>
          <p:nvPr/>
        </p:nvPicPr>
        <p:blipFill rotWithShape="1">
          <a:blip r:embed="rId3">
            <a:alphaModFix/>
          </a:blip>
          <a:srcRect/>
          <a:stretch/>
        </p:blipFill>
        <p:spPr>
          <a:xfrm>
            <a:off x="4800600" y="228600"/>
            <a:ext cx="3809999" cy="1926336"/>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143000" y="381000"/>
            <a:ext cx="7086600" cy="1057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sng" strike="noStrike" cap="none" baseline="0">
                <a:solidFill>
                  <a:schemeClr val="dk1"/>
                </a:solidFill>
                <a:latin typeface="Calibri"/>
                <a:ea typeface="Calibri"/>
                <a:cs typeface="Calibri"/>
                <a:sym typeface="Calibri"/>
              </a:rPr>
              <a:t>Narrowing Down Your List</a:t>
            </a:r>
          </a:p>
        </p:txBody>
      </p:sp>
      <p:pic>
        <p:nvPicPr>
          <p:cNvPr id="115" name="Shape 115"/>
          <p:cNvPicPr preferRelativeResize="0"/>
          <p:nvPr/>
        </p:nvPicPr>
        <p:blipFill rotWithShape="1">
          <a:blip r:embed="rId3">
            <a:alphaModFix/>
          </a:blip>
          <a:srcRect/>
          <a:stretch/>
        </p:blipFill>
        <p:spPr>
          <a:xfrm>
            <a:off x="4337075" y="2209200"/>
            <a:ext cx="4404899" cy="4345500"/>
          </a:xfrm>
          <a:prstGeom prst="rect">
            <a:avLst/>
          </a:prstGeom>
          <a:noFill/>
          <a:ln>
            <a:noFill/>
          </a:ln>
        </p:spPr>
      </p:pic>
      <p:sp>
        <p:nvSpPr>
          <p:cNvPr id="116" name="Shape 116"/>
          <p:cNvSpPr txBox="1"/>
          <p:nvPr/>
        </p:nvSpPr>
        <p:spPr>
          <a:xfrm>
            <a:off x="533400" y="1676400"/>
            <a:ext cx="3886200" cy="1544638"/>
          </a:xfrm>
          <a:prstGeom prst="rect">
            <a:avLst/>
          </a:prstGeom>
          <a:noFill/>
          <a:ln>
            <a:noFill/>
          </a:ln>
        </p:spPr>
        <p:txBody>
          <a:bodyPr lIns="91425" tIns="45700" rIns="91425" bIns="45700" anchor="t" anchorCtr="0">
            <a:noAutofit/>
          </a:bodyPr>
          <a:lstStyle/>
          <a:p>
            <a:pPr lvl="0" indent="0" rtl="0">
              <a:spcBef>
                <a:spcPts val="560"/>
              </a:spcBef>
              <a:buClr>
                <a:srgbClr val="FFCC00"/>
              </a:buClr>
              <a:buSzPct val="110000"/>
              <a:buFont typeface="Noto Symbol"/>
              <a:buChar char="➢"/>
            </a:pPr>
            <a:r>
              <a:rPr lang="en-US" sz="2800" b="1">
                <a:solidFill>
                  <a:schemeClr val="dk1"/>
                </a:solidFill>
              </a:rPr>
              <a:t>“Reach”</a:t>
            </a:r>
            <a:r>
              <a:rPr lang="en-US" sz="2800">
                <a:solidFill>
                  <a:schemeClr val="dk1"/>
                </a:solidFill>
              </a:rPr>
              <a:t> schools</a:t>
            </a:r>
          </a:p>
          <a:p>
            <a:pPr marL="0" marR="0" lvl="0" indent="0" algn="l" rtl="0">
              <a:spcBef>
                <a:spcPts val="0"/>
              </a:spcBef>
              <a:spcAft>
                <a:spcPts val="0"/>
              </a:spcAft>
              <a:buClr>
                <a:srgbClr val="FFCC00"/>
              </a:buClr>
              <a:buSzPct val="110000"/>
              <a:buFont typeface="Noto Symbol"/>
              <a:buChar char="➢"/>
            </a:pPr>
            <a:r>
              <a:rPr lang="en-US" sz="2800" b="1" i="0" u="none" strike="noStrike" cap="none" baseline="0">
                <a:solidFill>
                  <a:schemeClr val="dk1"/>
                </a:solidFill>
                <a:latin typeface="Arial"/>
                <a:ea typeface="Arial"/>
                <a:cs typeface="Arial"/>
                <a:sym typeface="Arial"/>
              </a:rPr>
              <a:t>“</a:t>
            </a:r>
            <a:r>
              <a:rPr lang="en-US" sz="2800" b="1">
                <a:solidFill>
                  <a:schemeClr val="dk1"/>
                </a:solidFill>
              </a:rPr>
              <a:t>T</a:t>
            </a:r>
            <a:r>
              <a:rPr lang="en-US" sz="2800" b="1" i="0" u="none" strike="noStrike" cap="none" baseline="0">
                <a:solidFill>
                  <a:schemeClr val="dk1"/>
                </a:solidFill>
                <a:latin typeface="Arial"/>
                <a:ea typeface="Arial"/>
                <a:cs typeface="Arial"/>
                <a:sym typeface="Arial"/>
              </a:rPr>
              <a:t>arget” </a:t>
            </a:r>
            <a:r>
              <a:rPr lang="en-US" sz="2800" b="0" i="0" u="none" strike="noStrike" cap="none" baseline="0">
                <a:solidFill>
                  <a:schemeClr val="dk1"/>
                </a:solidFill>
                <a:latin typeface="Arial"/>
                <a:ea typeface="Arial"/>
                <a:cs typeface="Arial"/>
                <a:sym typeface="Arial"/>
              </a:rPr>
              <a:t>schools</a:t>
            </a:r>
          </a:p>
          <a:p>
            <a:pPr marL="0" marR="0" lvl="0" indent="0" algn="l" rtl="0">
              <a:spcBef>
                <a:spcPts val="560"/>
              </a:spcBef>
              <a:spcAft>
                <a:spcPts val="0"/>
              </a:spcAft>
              <a:buClr>
                <a:srgbClr val="FFCC00"/>
              </a:buClr>
              <a:buSzPct val="110000"/>
              <a:buFont typeface="Noto Symbol"/>
              <a:buChar char="➢"/>
            </a:pPr>
            <a:r>
              <a:rPr lang="en-US" sz="2800" b="1" i="0" u="none" strike="noStrike" cap="none" baseline="0">
                <a:solidFill>
                  <a:schemeClr val="dk1"/>
                </a:solidFill>
                <a:latin typeface="Arial"/>
                <a:ea typeface="Arial"/>
                <a:cs typeface="Arial"/>
                <a:sym typeface="Arial"/>
              </a:rPr>
              <a:t>“</a:t>
            </a:r>
            <a:r>
              <a:rPr lang="en-US" sz="2800" b="1">
                <a:solidFill>
                  <a:schemeClr val="dk1"/>
                </a:solidFill>
              </a:rPr>
              <a:t>Safer</a:t>
            </a:r>
            <a:r>
              <a:rPr lang="en-US" sz="2800" b="1" i="0" u="none" strike="noStrike" cap="none" baseline="0">
                <a:solidFill>
                  <a:schemeClr val="dk1"/>
                </a:solidFill>
                <a:latin typeface="Arial"/>
                <a:ea typeface="Arial"/>
                <a:cs typeface="Arial"/>
                <a:sym typeface="Arial"/>
              </a:rPr>
              <a:t>”</a:t>
            </a:r>
            <a:r>
              <a:rPr lang="en-US" sz="2800" b="0" i="0" u="none" strike="noStrike" cap="none" baseline="0">
                <a:solidFill>
                  <a:schemeClr val="dk1"/>
                </a:solidFill>
                <a:latin typeface="Arial"/>
                <a:ea typeface="Arial"/>
                <a:cs typeface="Arial"/>
                <a:sym typeface="Arial"/>
              </a:rPr>
              <a:t> schools</a:t>
            </a:r>
          </a:p>
          <a:p>
            <a:pPr marR="0" lvl="0" algn="l" rtl="0">
              <a:spcBef>
                <a:spcPts val="560"/>
              </a:spcBef>
              <a:spcAft>
                <a:spcPts val="0"/>
              </a:spcAft>
              <a:buNone/>
            </a:pPr>
            <a:endParaRPr sz="2800">
              <a:solidFill>
                <a:schemeClr val="dk1"/>
              </a:solidFill>
            </a:endParaRPr>
          </a:p>
        </p:txBody>
      </p:sp>
      <p:sp>
        <p:nvSpPr>
          <p:cNvPr id="117" name="Shape 117"/>
          <p:cNvSpPr txBox="1"/>
          <p:nvPr/>
        </p:nvSpPr>
        <p:spPr>
          <a:xfrm>
            <a:off x="228600" y="3581400"/>
            <a:ext cx="3823800" cy="2973300"/>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US" sz="2400" b="1">
                <a:solidFill>
                  <a:schemeClr val="dk1"/>
                </a:solidFill>
              </a:rPr>
              <a:t>GOAL:</a:t>
            </a:r>
          </a:p>
          <a:p>
            <a:pPr marR="0" rtl="0">
              <a:spcBef>
                <a:spcPts val="0"/>
              </a:spcBef>
              <a:spcAft>
                <a:spcPts val="0"/>
              </a:spcAft>
              <a:buNone/>
            </a:pPr>
            <a:r>
              <a:rPr lang="en-US" sz="2400" b="1">
                <a:solidFill>
                  <a:schemeClr val="dk1"/>
                </a:solidFill>
              </a:rPr>
              <a:t>F</a:t>
            </a:r>
            <a:r>
              <a:rPr lang="en-US" sz="2400" b="1" i="0" u="none" strike="noStrike" cap="none" baseline="0">
                <a:solidFill>
                  <a:schemeClr val="dk1"/>
                </a:solidFill>
                <a:latin typeface="Arial"/>
                <a:ea typeface="Arial"/>
                <a:cs typeface="Arial"/>
                <a:sym typeface="Arial"/>
              </a:rPr>
              <a:t>ind </a:t>
            </a:r>
            <a:r>
              <a:rPr lang="en-US" sz="2400" b="1">
                <a:solidFill>
                  <a:schemeClr val="dk1"/>
                </a:solidFill>
              </a:rPr>
              <a:t>your perfect match</a:t>
            </a:r>
            <a:r>
              <a:rPr lang="en-US" sz="2400" b="1" i="0" u="none" strike="noStrike" cap="none" baseline="0">
                <a:solidFill>
                  <a:schemeClr val="dk1"/>
                </a:solidFill>
                <a:latin typeface="Arial"/>
                <a:ea typeface="Arial"/>
                <a:cs typeface="Arial"/>
                <a:sym typeface="Arial"/>
              </a:rPr>
              <a:t>:</a:t>
            </a:r>
          </a:p>
          <a:p>
            <a:pPr marR="0" lvl="0" rtl="0">
              <a:spcBef>
                <a:spcPts val="0"/>
              </a:spcBef>
              <a:spcAft>
                <a:spcPts val="0"/>
              </a:spcAft>
              <a:buNone/>
            </a:pPr>
            <a:r>
              <a:rPr lang="en-US" sz="2400" b="1" i="0" u="none" strike="noStrike" cap="none" baseline="0">
                <a:solidFill>
                  <a:schemeClr val="dk1"/>
                </a:solidFill>
                <a:latin typeface="Arial"/>
                <a:ea typeface="Arial"/>
                <a:cs typeface="Arial"/>
                <a:sym typeface="Arial"/>
              </a:rPr>
              <a:t> </a:t>
            </a:r>
          </a:p>
          <a:p>
            <a:pPr marL="457200" marR="0" lvl="0" indent="-381000" rtl="0">
              <a:spcBef>
                <a:spcPts val="0"/>
              </a:spcBef>
              <a:spcAft>
                <a:spcPts val="0"/>
              </a:spcAft>
              <a:buClr>
                <a:schemeClr val="dk1"/>
              </a:buClr>
              <a:buSzPct val="100000"/>
              <a:buChar char="★"/>
            </a:pPr>
            <a:r>
              <a:rPr lang="en-US" sz="2400" b="1">
                <a:solidFill>
                  <a:schemeClr val="dk1"/>
                </a:solidFill>
              </a:rPr>
              <a:t>A</a:t>
            </a:r>
            <a:r>
              <a:rPr lang="en-US" sz="2400" b="1" i="0" u="none" strike="noStrike" cap="none" baseline="0">
                <a:solidFill>
                  <a:schemeClr val="dk1"/>
                </a:solidFill>
                <a:latin typeface="Arial"/>
                <a:ea typeface="Arial"/>
                <a:cs typeface="Arial"/>
                <a:sym typeface="Arial"/>
              </a:rPr>
              <a:t>cademi</a:t>
            </a:r>
            <a:r>
              <a:rPr lang="en-US" sz="2400" b="1">
                <a:solidFill>
                  <a:schemeClr val="dk1"/>
                </a:solidFill>
              </a:rPr>
              <a:t>cally</a:t>
            </a:r>
          </a:p>
          <a:p>
            <a:pPr marL="457200" marR="0" lvl="0" indent="-381000" rtl="0">
              <a:spcBef>
                <a:spcPts val="0"/>
              </a:spcBef>
              <a:spcAft>
                <a:spcPts val="0"/>
              </a:spcAft>
              <a:buClr>
                <a:schemeClr val="dk1"/>
              </a:buClr>
              <a:buSzPct val="100000"/>
              <a:buChar char="★"/>
            </a:pPr>
            <a:r>
              <a:rPr lang="en-US" sz="2400" b="1">
                <a:solidFill>
                  <a:schemeClr val="dk1"/>
                </a:solidFill>
              </a:rPr>
              <a:t>Socially</a:t>
            </a:r>
          </a:p>
          <a:p>
            <a:pPr marL="457200" marR="0" lvl="0" indent="-381000" rtl="0">
              <a:spcBef>
                <a:spcPts val="0"/>
              </a:spcBef>
              <a:spcAft>
                <a:spcPts val="0"/>
              </a:spcAft>
              <a:buClr>
                <a:schemeClr val="dk1"/>
              </a:buClr>
              <a:buSzPct val="100000"/>
              <a:buChar char="★"/>
            </a:pPr>
            <a:r>
              <a:rPr lang="en-US" sz="2400" b="1">
                <a:solidFill>
                  <a:schemeClr val="dk1"/>
                </a:solidFill>
              </a:rPr>
              <a:t>Financially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066800" y="76200"/>
            <a:ext cx="7086600" cy="14287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sng" strike="noStrike" cap="none" baseline="0">
                <a:solidFill>
                  <a:schemeClr val="dk1"/>
                </a:solidFill>
                <a:latin typeface="Calibri"/>
                <a:ea typeface="Calibri"/>
                <a:cs typeface="Calibri"/>
                <a:sym typeface="Calibri"/>
              </a:rPr>
              <a:t>College Visits On Campus</a:t>
            </a:r>
          </a:p>
        </p:txBody>
      </p:sp>
      <p:sp>
        <p:nvSpPr>
          <p:cNvPr id="124" name="Shape 124"/>
          <p:cNvSpPr txBox="1">
            <a:spLocks noGrp="1"/>
          </p:cNvSpPr>
          <p:nvPr>
            <p:ph type="body" idx="1"/>
          </p:nvPr>
        </p:nvSpPr>
        <p:spPr>
          <a:xfrm>
            <a:off x="0" y="1219200"/>
            <a:ext cx="8991600" cy="5638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2400" b="1" i="0" u="none" strike="noStrike" cap="none" baseline="0">
                <a:solidFill>
                  <a:schemeClr val="dk1"/>
                </a:solidFill>
                <a:latin typeface="Calibri"/>
                <a:ea typeface="Calibri"/>
                <a:cs typeface="Calibri"/>
                <a:sym typeface="Calibri"/>
              </a:rPr>
              <a:t>*Register for Information Session and Tour with Admissions Office </a:t>
            </a:r>
          </a:p>
          <a:p>
            <a:pPr marL="0" marR="0" lvl="0" indent="0" algn="l" rtl="0">
              <a:spcBef>
                <a:spcPts val="560"/>
              </a:spcBef>
              <a:spcAft>
                <a:spcPts val="0"/>
              </a:spcAft>
              <a:buClr>
                <a:schemeClr val="dk1"/>
              </a:buClr>
              <a:buFont typeface="Arial"/>
              <a:buNone/>
            </a:pPr>
            <a:endParaRPr sz="2800" b="1" i="0" u="none" strike="noStrike" cap="none" baseline="0">
              <a:solidFill>
                <a:schemeClr val="dk1"/>
              </a:solidFill>
              <a:latin typeface="Calibri"/>
              <a:ea typeface="Calibri"/>
              <a:cs typeface="Calibri"/>
              <a:sym typeface="Calibri"/>
            </a:endParaRPr>
          </a:p>
          <a:p>
            <a:pPr marL="0" marR="0" lvl="0" indent="0" algn="l" rtl="0">
              <a:spcBef>
                <a:spcPts val="560"/>
              </a:spcBef>
              <a:spcAft>
                <a:spcPts val="0"/>
              </a:spcAft>
              <a:buClr>
                <a:schemeClr val="dk1"/>
              </a:buClr>
              <a:buSzPct val="25000"/>
              <a:buFont typeface="Arial"/>
              <a:buNone/>
            </a:pPr>
            <a:r>
              <a:rPr lang="en-US" sz="2800" b="1" i="0" u="none" strike="noStrike" cap="none" baseline="0">
                <a:solidFill>
                  <a:schemeClr val="dk1"/>
                </a:solidFill>
                <a:latin typeface="Calibri"/>
                <a:ea typeface="Calibri"/>
                <a:cs typeface="Calibri"/>
                <a:sym typeface="Calibri"/>
              </a:rPr>
              <a:t>What to do on your visit:</a:t>
            </a:r>
          </a:p>
          <a:p>
            <a:pPr marL="742950" marR="0" lvl="1" indent="-285750" algn="l" rtl="0">
              <a:spcBef>
                <a:spcPts val="480"/>
              </a:spcBef>
              <a:spcAft>
                <a:spcPts val="0"/>
              </a:spcAft>
              <a:buClr>
                <a:schemeClr val="dk1"/>
              </a:buClr>
              <a:buSzPct val="100000"/>
              <a:buFont typeface="Noto Symbol"/>
              <a:buChar char="✓"/>
            </a:pPr>
            <a:r>
              <a:rPr lang="en-US" sz="2400" b="0" i="0" u="none" strike="noStrike" cap="none" baseline="0">
                <a:solidFill>
                  <a:schemeClr val="dk1"/>
                </a:solidFill>
                <a:latin typeface="Calibri"/>
                <a:ea typeface="Calibri"/>
                <a:cs typeface="Calibri"/>
                <a:sym typeface="Calibri"/>
              </a:rPr>
              <a:t>Meet with representatives  (Send Thank You)</a:t>
            </a:r>
          </a:p>
          <a:p>
            <a:pPr marL="742950" marR="0" lvl="1" indent="-285750" algn="l" rtl="0">
              <a:spcBef>
                <a:spcPts val="480"/>
              </a:spcBef>
              <a:spcAft>
                <a:spcPts val="0"/>
              </a:spcAft>
              <a:buClr>
                <a:schemeClr val="dk1"/>
              </a:buClr>
              <a:buSzPct val="100000"/>
              <a:buFont typeface="Noto Symbol"/>
              <a:buChar char="✓"/>
            </a:pPr>
            <a:r>
              <a:rPr lang="en-US" sz="2400" b="0" i="0" u="none" strike="noStrike" cap="none" baseline="0">
                <a:solidFill>
                  <a:schemeClr val="dk1"/>
                </a:solidFill>
                <a:latin typeface="Calibri"/>
                <a:ea typeface="Calibri"/>
                <a:cs typeface="Calibri"/>
                <a:sym typeface="Calibri"/>
              </a:rPr>
              <a:t>Take a campus tour</a:t>
            </a:r>
          </a:p>
          <a:p>
            <a:pPr marL="742950" marR="0" lvl="1" indent="-285750" algn="l" rtl="0">
              <a:spcBef>
                <a:spcPts val="480"/>
              </a:spcBef>
              <a:spcAft>
                <a:spcPts val="0"/>
              </a:spcAft>
              <a:buClr>
                <a:schemeClr val="dk1"/>
              </a:buClr>
              <a:buSzPct val="100000"/>
              <a:buFont typeface="Noto Symbol"/>
              <a:buChar char="✓"/>
            </a:pPr>
            <a:r>
              <a:rPr lang="en-US" sz="2400" b="0" i="0" u="none" strike="noStrike" cap="none" baseline="0">
                <a:solidFill>
                  <a:schemeClr val="dk1"/>
                </a:solidFill>
                <a:latin typeface="Calibri"/>
                <a:ea typeface="Calibri"/>
                <a:cs typeface="Calibri"/>
                <a:sym typeface="Calibri"/>
              </a:rPr>
              <a:t>Sit in on a Class</a:t>
            </a:r>
          </a:p>
          <a:p>
            <a:pPr marL="742950" marR="0" lvl="1" indent="-285750" algn="l" rtl="0">
              <a:spcBef>
                <a:spcPts val="480"/>
              </a:spcBef>
              <a:spcAft>
                <a:spcPts val="0"/>
              </a:spcAft>
              <a:buClr>
                <a:schemeClr val="dk1"/>
              </a:buClr>
              <a:buSzPct val="100000"/>
              <a:buFont typeface="Noto Symbol"/>
              <a:buChar char="✓"/>
            </a:pPr>
            <a:r>
              <a:rPr lang="en-US" sz="2400" b="0" i="0" u="none" strike="noStrike" cap="none" baseline="0">
                <a:solidFill>
                  <a:schemeClr val="dk1"/>
                </a:solidFill>
                <a:latin typeface="Calibri"/>
                <a:ea typeface="Calibri"/>
                <a:cs typeface="Calibri"/>
                <a:sym typeface="Calibri"/>
              </a:rPr>
              <a:t>Speak with the students on campus</a:t>
            </a:r>
          </a:p>
          <a:p>
            <a:pPr marL="742950" marR="0" lvl="1" indent="-285750" algn="l" rtl="0">
              <a:spcBef>
                <a:spcPts val="480"/>
              </a:spcBef>
              <a:spcAft>
                <a:spcPts val="0"/>
              </a:spcAft>
              <a:buClr>
                <a:schemeClr val="dk1"/>
              </a:buClr>
              <a:buSzPct val="100000"/>
              <a:buFont typeface="Noto Symbol"/>
              <a:buChar char="✓"/>
            </a:pPr>
            <a:r>
              <a:rPr lang="en-US" sz="2400" b="0" i="0" u="none" strike="noStrike" cap="none" baseline="0">
                <a:solidFill>
                  <a:schemeClr val="dk1"/>
                </a:solidFill>
                <a:latin typeface="Calibri"/>
                <a:ea typeface="Calibri"/>
                <a:cs typeface="Calibri"/>
                <a:sym typeface="Calibri"/>
              </a:rPr>
              <a:t>Eat in the dining hall – taste the food!</a:t>
            </a:r>
          </a:p>
          <a:p>
            <a:pPr marL="742950" marR="0" lvl="1" indent="-285750" algn="l" rtl="0">
              <a:spcBef>
                <a:spcPts val="480"/>
              </a:spcBef>
              <a:spcAft>
                <a:spcPts val="0"/>
              </a:spcAft>
              <a:buClr>
                <a:schemeClr val="dk1"/>
              </a:buClr>
              <a:buSzPct val="100000"/>
              <a:buFont typeface="Noto Symbol"/>
              <a:buChar char="✓"/>
            </a:pPr>
            <a:r>
              <a:rPr lang="en-US" sz="2400" b="0" i="0" u="none" strike="noStrike" cap="none" baseline="0">
                <a:solidFill>
                  <a:schemeClr val="dk1"/>
                </a:solidFill>
                <a:latin typeface="Calibri"/>
                <a:ea typeface="Calibri"/>
                <a:cs typeface="Calibri"/>
                <a:sym typeface="Calibri"/>
              </a:rPr>
              <a:t>Check-out the surrounding community</a:t>
            </a:r>
          </a:p>
          <a:p>
            <a:pPr marL="742950" marR="0" lvl="1" indent="-285750" algn="l" rtl="0">
              <a:spcBef>
                <a:spcPts val="480"/>
              </a:spcBef>
              <a:spcAft>
                <a:spcPts val="0"/>
              </a:spcAft>
              <a:buClr>
                <a:schemeClr val="dk1"/>
              </a:buClr>
              <a:buSzPct val="100000"/>
              <a:buFont typeface="Noto Symbol"/>
              <a:buChar char="✓"/>
            </a:pPr>
            <a:r>
              <a:rPr lang="en-US" sz="2400" b="0" i="0" u="none" strike="noStrike" cap="none" baseline="0">
                <a:solidFill>
                  <a:schemeClr val="dk1"/>
                </a:solidFill>
                <a:latin typeface="Calibri"/>
                <a:ea typeface="Calibri"/>
                <a:cs typeface="Calibri"/>
                <a:sym typeface="Calibri"/>
              </a:rPr>
              <a:t>Pick up the school newspaper</a:t>
            </a:r>
          </a:p>
          <a:p>
            <a:pPr marL="742950" marR="0" lvl="1" indent="-285750" algn="l" rtl="0">
              <a:spcBef>
                <a:spcPts val="480"/>
              </a:spcBef>
              <a:spcAft>
                <a:spcPts val="0"/>
              </a:spcAft>
              <a:buClr>
                <a:schemeClr val="dk1"/>
              </a:buClr>
              <a:buSzPct val="100000"/>
              <a:buFont typeface="Noto Symbol"/>
              <a:buChar char="✓"/>
            </a:pPr>
            <a:r>
              <a:rPr lang="en-US" sz="2400" b="0" i="0" u="none" strike="noStrike" cap="none" baseline="0">
                <a:solidFill>
                  <a:schemeClr val="dk1"/>
                </a:solidFill>
                <a:latin typeface="Calibri"/>
                <a:ea typeface="Calibri"/>
                <a:cs typeface="Calibri"/>
                <a:sym typeface="Calibri"/>
              </a:rPr>
              <a:t>Plan for an overnight visit</a:t>
            </a:r>
          </a:p>
          <a:p>
            <a:pPr marL="742950" marR="0" lvl="1" indent="-285750" algn="l" rtl="0">
              <a:spcBef>
                <a:spcPts val="560"/>
              </a:spcBef>
              <a:spcAft>
                <a:spcPts val="0"/>
              </a:spcAft>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a:stretch/>
        </p:blipFill>
        <p:spPr>
          <a:xfrm>
            <a:off x="5638800" y="3276600"/>
            <a:ext cx="3367087" cy="34290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533400" y="304800"/>
            <a:ext cx="8229600"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40" b="1" i="0" u="none" strike="noStrike" cap="none" baseline="0">
                <a:solidFill>
                  <a:schemeClr val="dk1"/>
                </a:solidFill>
                <a:latin typeface="Calibri"/>
                <a:ea typeface="Calibri"/>
                <a:cs typeface="Calibri"/>
                <a:sym typeface="Calibri"/>
              </a:rPr>
              <a:t>College Representative Visits  </a:t>
            </a:r>
            <a:br>
              <a:rPr lang="en-US" sz="3240" b="1" i="0" u="none" strike="noStrike" cap="none" baseline="0">
                <a:solidFill>
                  <a:schemeClr val="dk1"/>
                </a:solidFill>
                <a:latin typeface="Calibri"/>
                <a:ea typeface="Calibri"/>
                <a:cs typeface="Calibri"/>
                <a:sym typeface="Calibri"/>
              </a:rPr>
            </a:br>
            <a:r>
              <a:rPr lang="en-US" sz="3240" b="1" i="0" u="none" strike="noStrike" cap="none" baseline="0">
                <a:solidFill>
                  <a:schemeClr val="dk1"/>
                </a:solidFill>
                <a:latin typeface="Calibri"/>
                <a:ea typeface="Calibri"/>
                <a:cs typeface="Calibri"/>
                <a:sym typeface="Calibri"/>
              </a:rPr>
              <a:t>at S</a:t>
            </a:r>
            <a:r>
              <a:rPr lang="en-US" sz="3240" b="1"/>
              <a:t>outh High School</a:t>
            </a:r>
          </a:p>
        </p:txBody>
      </p:sp>
      <p:sp>
        <p:nvSpPr>
          <p:cNvPr id="132" name="Shape 132"/>
          <p:cNvSpPr txBox="1">
            <a:spLocks noGrp="1"/>
          </p:cNvSpPr>
          <p:nvPr>
            <p:ph type="body" idx="1"/>
          </p:nvPr>
        </p:nvSpPr>
        <p:spPr>
          <a:xfrm>
            <a:off x="304800" y="2057400"/>
            <a:ext cx="8616949" cy="4190999"/>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spcAft>
                <a:spcPts val="0"/>
              </a:spcAft>
              <a:buClr>
                <a:schemeClr val="dk1"/>
              </a:buClr>
              <a:buFont typeface="Arial"/>
              <a:buNone/>
            </a:pPr>
            <a:endParaRPr sz="1650" b="1" i="0" u="none" strike="noStrike" cap="none" baseline="0" dirty="0">
              <a:solidFill>
                <a:srgbClr val="FF0000"/>
              </a:solidFill>
              <a:latin typeface="Calibri"/>
              <a:ea typeface="Calibri"/>
              <a:cs typeface="Calibri"/>
              <a:sym typeface="Calibri"/>
            </a:endParaRPr>
          </a:p>
          <a:p>
            <a:pPr marL="0" marR="0" lvl="0" indent="0" algn="ctr" rtl="0">
              <a:lnSpc>
                <a:spcPct val="75000"/>
              </a:lnSpc>
              <a:spcBef>
                <a:spcPts val="495"/>
              </a:spcBef>
              <a:spcAft>
                <a:spcPts val="0"/>
              </a:spcAft>
              <a:buClr>
                <a:srgbClr val="FF0000"/>
              </a:buClr>
              <a:buSzPct val="25000"/>
              <a:buFont typeface="Arial"/>
              <a:buNone/>
            </a:pPr>
            <a:r>
              <a:rPr lang="en-US" sz="2475" b="1" i="0" u="none" strike="noStrike" cap="none" baseline="0" dirty="0">
                <a:solidFill>
                  <a:srgbClr val="FF0000"/>
                </a:solidFill>
                <a:latin typeface="Calibri"/>
                <a:ea typeface="Calibri"/>
                <a:cs typeface="Calibri"/>
                <a:sym typeface="Calibri"/>
              </a:rPr>
              <a:t>Key connections can be made during these visits</a:t>
            </a:r>
          </a:p>
          <a:p>
            <a:pPr marL="0" marR="0" lvl="0" indent="0" algn="l" rtl="0">
              <a:lnSpc>
                <a:spcPct val="75000"/>
              </a:lnSpc>
              <a:spcBef>
                <a:spcPts val="495"/>
              </a:spcBef>
              <a:spcAft>
                <a:spcPts val="0"/>
              </a:spcAft>
              <a:buClr>
                <a:schemeClr val="dk1"/>
              </a:buClr>
              <a:buFont typeface="Arial"/>
              <a:buNone/>
            </a:pPr>
            <a:endParaRPr sz="2475" b="1" i="0" u="none" strike="noStrike" cap="none" baseline="0" dirty="0">
              <a:solidFill>
                <a:schemeClr val="dk2"/>
              </a:solidFill>
              <a:latin typeface="Calibri"/>
              <a:ea typeface="Calibri"/>
              <a:cs typeface="Calibri"/>
              <a:sym typeface="Calibri"/>
            </a:endParaRPr>
          </a:p>
          <a:p>
            <a:pPr marL="342900" marR="0" lvl="0" indent="-342900" algn="l" rtl="0">
              <a:lnSpc>
                <a:spcPct val="75000"/>
              </a:lnSpc>
              <a:spcBef>
                <a:spcPts val="495"/>
              </a:spcBef>
              <a:spcAft>
                <a:spcPts val="0"/>
              </a:spcAft>
              <a:buClr>
                <a:schemeClr val="dk1"/>
              </a:buClr>
              <a:buSzPct val="99000"/>
              <a:buFont typeface="Arial"/>
              <a:buChar char="•"/>
            </a:pPr>
            <a:r>
              <a:rPr lang="en-US" sz="2475" b="1" i="0" u="none" strike="noStrike" cap="none" baseline="0" dirty="0">
                <a:solidFill>
                  <a:schemeClr val="dk1"/>
                </a:solidFill>
                <a:latin typeface="Calibri"/>
                <a:ea typeface="Calibri"/>
                <a:cs typeface="Calibri"/>
                <a:sym typeface="Calibri"/>
              </a:rPr>
              <a:t>Schedule updated daily through </a:t>
            </a:r>
            <a:r>
              <a:rPr lang="en-US" sz="2475" b="1" i="0" u="none" strike="noStrike" cap="none" baseline="0" dirty="0" err="1">
                <a:solidFill>
                  <a:schemeClr val="dk1"/>
                </a:solidFill>
                <a:latin typeface="Calibri"/>
                <a:ea typeface="Calibri"/>
                <a:cs typeface="Calibri"/>
                <a:sym typeface="Calibri"/>
              </a:rPr>
              <a:t>Navi</a:t>
            </a:r>
            <a:r>
              <a:rPr lang="en-US" sz="2475" b="1" dirty="0" err="1"/>
              <a:t>an</a:t>
            </a:r>
            <a:r>
              <a:rPr lang="en-US" sz="2475" b="1" i="0" u="none" strike="noStrike" cap="none" baseline="0" dirty="0" err="1">
                <a:solidFill>
                  <a:schemeClr val="dk1"/>
                </a:solidFill>
                <a:latin typeface="Calibri"/>
                <a:ea typeface="Calibri"/>
                <a:cs typeface="Calibri"/>
                <a:sym typeface="Calibri"/>
              </a:rPr>
              <a:t>ce</a:t>
            </a:r>
            <a:endParaRPr lang="en-US" sz="2475" b="1" i="0" u="none" strike="noStrike" cap="none" baseline="0" dirty="0">
              <a:solidFill>
                <a:schemeClr val="dk1"/>
              </a:solidFill>
              <a:latin typeface="Calibri"/>
              <a:ea typeface="Calibri"/>
              <a:cs typeface="Calibri"/>
              <a:sym typeface="Calibri"/>
            </a:endParaRPr>
          </a:p>
          <a:p>
            <a:pPr marL="342900" marR="0" lvl="0" indent="-342900" algn="l" rtl="0">
              <a:lnSpc>
                <a:spcPct val="75000"/>
              </a:lnSpc>
              <a:spcBef>
                <a:spcPts val="495"/>
              </a:spcBef>
              <a:spcAft>
                <a:spcPts val="0"/>
              </a:spcAft>
              <a:buClr>
                <a:schemeClr val="dk1"/>
              </a:buClr>
              <a:buSzPct val="99000"/>
              <a:buFont typeface="Arial"/>
              <a:buChar char="•"/>
            </a:pPr>
            <a:r>
              <a:rPr lang="en-US" sz="2475" b="1" i="0" u="none" strike="noStrike" cap="none" baseline="0" dirty="0">
                <a:solidFill>
                  <a:schemeClr val="dk1"/>
                </a:solidFill>
                <a:latin typeface="Calibri"/>
                <a:ea typeface="Calibri"/>
                <a:cs typeface="Calibri"/>
                <a:sym typeface="Calibri"/>
              </a:rPr>
              <a:t>Register for visit through your </a:t>
            </a:r>
            <a:r>
              <a:rPr lang="en-US" sz="2475" b="1" i="0" u="none" strike="noStrike" cap="none" baseline="0" dirty="0" err="1">
                <a:solidFill>
                  <a:schemeClr val="dk1"/>
                </a:solidFill>
                <a:latin typeface="Calibri"/>
                <a:ea typeface="Calibri"/>
                <a:cs typeface="Calibri"/>
                <a:sym typeface="Calibri"/>
              </a:rPr>
              <a:t>Navi</a:t>
            </a:r>
            <a:r>
              <a:rPr lang="en-US" sz="2475" b="1" dirty="0" err="1"/>
              <a:t>an</a:t>
            </a:r>
            <a:r>
              <a:rPr lang="en-US" sz="2475" b="1" i="0" u="none" strike="noStrike" cap="none" baseline="0" dirty="0" err="1">
                <a:solidFill>
                  <a:schemeClr val="dk1"/>
                </a:solidFill>
                <a:latin typeface="Calibri"/>
                <a:ea typeface="Calibri"/>
                <a:cs typeface="Calibri"/>
                <a:sym typeface="Calibri"/>
              </a:rPr>
              <a:t>ce</a:t>
            </a:r>
            <a:r>
              <a:rPr lang="en-US" sz="2475" b="1" i="0" u="none" strike="noStrike" cap="none" baseline="0" dirty="0">
                <a:solidFill>
                  <a:schemeClr val="dk1"/>
                </a:solidFill>
                <a:latin typeface="Calibri"/>
                <a:ea typeface="Calibri"/>
                <a:cs typeface="Calibri"/>
                <a:sym typeface="Calibri"/>
              </a:rPr>
              <a:t> account</a:t>
            </a:r>
          </a:p>
          <a:p>
            <a:pPr marL="342900" marR="0" lvl="0" indent="-342900" algn="l" rtl="0">
              <a:lnSpc>
                <a:spcPct val="75000"/>
              </a:lnSpc>
              <a:spcBef>
                <a:spcPts val="495"/>
              </a:spcBef>
              <a:spcAft>
                <a:spcPts val="0"/>
              </a:spcAft>
              <a:buClr>
                <a:schemeClr val="dk1"/>
              </a:buClr>
              <a:buSzPct val="99000"/>
              <a:buFont typeface="Arial"/>
              <a:buChar char="•"/>
            </a:pPr>
            <a:r>
              <a:rPr lang="en-US" sz="2475" b="1" i="0" u="none" strike="noStrike" cap="none" baseline="0" dirty="0">
                <a:solidFill>
                  <a:schemeClr val="dk1"/>
                </a:solidFill>
                <a:latin typeface="Calibri"/>
                <a:ea typeface="Calibri"/>
                <a:cs typeface="Calibri"/>
                <a:sym typeface="Calibri"/>
              </a:rPr>
              <a:t>Communicate with teacher of class you may need to miss</a:t>
            </a:r>
          </a:p>
          <a:p>
            <a:pPr marL="342900" marR="0" lvl="0" indent="-342900" algn="l" rtl="0">
              <a:lnSpc>
                <a:spcPct val="75000"/>
              </a:lnSpc>
              <a:spcBef>
                <a:spcPts val="495"/>
              </a:spcBef>
              <a:spcAft>
                <a:spcPts val="0"/>
              </a:spcAft>
              <a:buClr>
                <a:schemeClr val="dk1"/>
              </a:buClr>
              <a:buSzPct val="99000"/>
              <a:buFont typeface="Arial"/>
              <a:buChar char="•"/>
            </a:pPr>
            <a:r>
              <a:rPr lang="en-US" sz="2475" b="1" i="0" u="none" strike="noStrike" cap="none" baseline="0" dirty="0">
                <a:solidFill>
                  <a:schemeClr val="dk1"/>
                </a:solidFill>
                <a:latin typeface="Calibri"/>
                <a:ea typeface="Calibri"/>
                <a:cs typeface="Calibri"/>
                <a:sym typeface="Calibri"/>
              </a:rPr>
              <a:t>Be prepared with specific questions</a:t>
            </a:r>
          </a:p>
          <a:p>
            <a:pPr marL="342900" marR="0" lvl="0" indent="-342900" algn="l" rtl="0">
              <a:lnSpc>
                <a:spcPct val="75000"/>
              </a:lnSpc>
              <a:spcBef>
                <a:spcPts val="495"/>
              </a:spcBef>
              <a:spcAft>
                <a:spcPts val="0"/>
              </a:spcAft>
              <a:buClr>
                <a:schemeClr val="dk1"/>
              </a:buClr>
              <a:buSzPct val="99000"/>
              <a:buFont typeface="Arial"/>
              <a:buChar char="•"/>
            </a:pPr>
            <a:r>
              <a:rPr lang="en-US" sz="2475" b="1" i="0" u="none" strike="noStrike" cap="none" baseline="0" dirty="0">
                <a:solidFill>
                  <a:schemeClr val="dk1"/>
                </a:solidFill>
                <a:latin typeface="Calibri"/>
                <a:ea typeface="Calibri"/>
                <a:cs typeface="Calibri"/>
                <a:sym typeface="Calibri"/>
              </a:rPr>
              <a:t>Send a Thank You note/email </a:t>
            </a:r>
          </a:p>
          <a:p>
            <a:pPr marL="0" marR="0" lvl="0" indent="0" algn="l" rtl="0">
              <a:lnSpc>
                <a:spcPct val="75000"/>
              </a:lnSpc>
              <a:spcBef>
                <a:spcPts val="495"/>
              </a:spcBef>
              <a:spcAft>
                <a:spcPts val="0"/>
              </a:spcAft>
              <a:buClr>
                <a:schemeClr val="dk1"/>
              </a:buClr>
              <a:buFont typeface="Arial"/>
              <a:buNone/>
            </a:pPr>
            <a:endParaRPr sz="2475" b="1" i="0" u="none" strike="noStrike" cap="none" baseline="0" dirty="0">
              <a:solidFill>
                <a:schemeClr val="dk2"/>
              </a:solidFill>
              <a:latin typeface="Calibri"/>
              <a:ea typeface="Calibri"/>
              <a:cs typeface="Calibri"/>
              <a:sym typeface="Calibri"/>
            </a:endParaRPr>
          </a:p>
          <a:p>
            <a:pPr lvl="0">
              <a:lnSpc>
                <a:spcPct val="75000"/>
              </a:lnSpc>
              <a:spcBef>
                <a:spcPts val="495"/>
              </a:spcBef>
              <a:buClr>
                <a:schemeClr val="dk1"/>
              </a:buClr>
            </a:pPr>
            <a:r>
              <a:rPr lang="en-US" sz="2000" b="1" dirty="0">
                <a:solidFill>
                  <a:schemeClr val="dk2"/>
                </a:solidFill>
                <a:latin typeface="Calibri"/>
                <a:ea typeface="Calibri"/>
                <a:cs typeface="Calibri"/>
                <a:sym typeface="Calibri"/>
              </a:rPr>
              <a:t>https://</a:t>
            </a:r>
            <a:r>
              <a:rPr lang="en-US" sz="2000" b="1" dirty="0" err="1">
                <a:solidFill>
                  <a:schemeClr val="dk2"/>
                </a:solidFill>
                <a:latin typeface="Calibri"/>
                <a:ea typeface="Calibri"/>
                <a:cs typeface="Calibri"/>
                <a:sym typeface="Calibri"/>
              </a:rPr>
              <a:t>connection.naviance.com</a:t>
            </a:r>
            <a:r>
              <a:rPr lang="en-US" sz="2000" b="1" dirty="0">
                <a:solidFill>
                  <a:schemeClr val="dk2"/>
                </a:solidFill>
                <a:latin typeface="Calibri"/>
                <a:ea typeface="Calibri"/>
                <a:cs typeface="Calibri"/>
                <a:sym typeface="Calibri"/>
              </a:rPr>
              <a:t>/family-connection/</a:t>
            </a:r>
            <a:r>
              <a:rPr lang="en-US" sz="2000" b="1" dirty="0" err="1">
                <a:solidFill>
                  <a:schemeClr val="dk2"/>
                </a:solidFill>
                <a:latin typeface="Calibri"/>
                <a:ea typeface="Calibri"/>
                <a:cs typeface="Calibri"/>
                <a:sym typeface="Calibri"/>
              </a:rPr>
              <a:t>auth</a:t>
            </a:r>
            <a:r>
              <a:rPr lang="en-US" sz="2000" b="1" dirty="0">
                <a:solidFill>
                  <a:schemeClr val="dk2"/>
                </a:solidFill>
                <a:latin typeface="Calibri"/>
                <a:ea typeface="Calibri"/>
                <a:cs typeface="Calibri"/>
                <a:sym typeface="Calibri"/>
              </a:rPr>
              <a:t>/login/?</a:t>
            </a:r>
            <a:r>
              <a:rPr lang="en-US" sz="2000" b="1" dirty="0" err="1">
                <a:solidFill>
                  <a:schemeClr val="dk2"/>
                </a:solidFill>
                <a:latin typeface="Calibri"/>
                <a:ea typeface="Calibri"/>
                <a:cs typeface="Calibri"/>
                <a:sym typeface="Calibri"/>
              </a:rPr>
              <a:t>hsid</a:t>
            </a:r>
            <a:r>
              <a:rPr lang="en-US" sz="2000" b="1" dirty="0">
                <a:solidFill>
                  <a:schemeClr val="dk2"/>
                </a:solidFill>
                <a:latin typeface="Calibri"/>
                <a:ea typeface="Calibri"/>
                <a:cs typeface="Calibri"/>
                <a:sym typeface="Calibri"/>
              </a:rPr>
              <a:t>=</a:t>
            </a:r>
            <a:r>
              <a:rPr lang="en-US" sz="2000" b="1" dirty="0" err="1">
                <a:solidFill>
                  <a:schemeClr val="dk2"/>
                </a:solidFill>
                <a:latin typeface="Calibri"/>
                <a:ea typeface="Calibri"/>
                <a:cs typeface="Calibri"/>
                <a:sym typeface="Calibri"/>
              </a:rPr>
              <a:t>gnshs</a:t>
            </a:r>
            <a:endParaRPr sz="2000" b="1" i="0" u="none" strike="noStrike" cap="none" baseline="0" dirty="0">
              <a:solidFill>
                <a:schemeClr val="dk2"/>
              </a:solidFill>
              <a:latin typeface="Calibri"/>
              <a:ea typeface="Calibri"/>
              <a:cs typeface="Calibri"/>
              <a:sym typeface="Calibri"/>
            </a:endParaRPr>
          </a:p>
          <a:p>
            <a:pPr marL="0" marR="0" lvl="0" indent="157162" algn="l" rtl="0">
              <a:lnSpc>
                <a:spcPct val="75000"/>
              </a:lnSpc>
              <a:spcBef>
                <a:spcPts val="495"/>
              </a:spcBef>
              <a:spcAft>
                <a:spcPts val="0"/>
              </a:spcAft>
              <a:buClr>
                <a:schemeClr val="dk1"/>
              </a:buClr>
              <a:buFont typeface="Arial"/>
              <a:buNone/>
            </a:pPr>
            <a:endParaRPr sz="2000" b="0" i="0" u="none" strike="noStrike" cap="none" baseline="0" dirty="0">
              <a:solidFill>
                <a:schemeClr val="dk1"/>
              </a:solidFill>
              <a:latin typeface="Calibri"/>
              <a:ea typeface="Calibri"/>
              <a:cs typeface="Calibri"/>
              <a:sym typeface="Calibri"/>
            </a:endParaRPr>
          </a:p>
        </p:txBody>
      </p:sp>
      <p:pic>
        <p:nvPicPr>
          <p:cNvPr id="133" name="Shape 133"/>
          <p:cNvPicPr preferRelativeResize="0"/>
          <p:nvPr/>
        </p:nvPicPr>
        <p:blipFill rotWithShape="1">
          <a:blip r:embed="rId3">
            <a:alphaModFix/>
          </a:blip>
          <a:srcRect/>
          <a:stretch/>
        </p:blipFill>
        <p:spPr>
          <a:xfrm>
            <a:off x="2362200" y="1143000"/>
            <a:ext cx="4419599" cy="101498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546100" y="152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sng" strike="noStrike" cap="none" baseline="0">
                <a:solidFill>
                  <a:schemeClr val="dk1"/>
                </a:solidFill>
                <a:latin typeface="Calibri"/>
                <a:ea typeface="Calibri"/>
                <a:cs typeface="Calibri"/>
                <a:sym typeface="Calibri"/>
              </a:rPr>
              <a:t>Application Deadlines</a:t>
            </a:r>
          </a:p>
        </p:txBody>
      </p:sp>
      <p:sp>
        <p:nvSpPr>
          <p:cNvPr id="147" name="Shape 147"/>
          <p:cNvSpPr txBox="1">
            <a:spLocks noGrp="1"/>
          </p:cNvSpPr>
          <p:nvPr>
            <p:ph type="body" idx="1"/>
          </p:nvPr>
        </p:nvSpPr>
        <p:spPr>
          <a:xfrm>
            <a:off x="3581400" y="1524000"/>
            <a:ext cx="5562600" cy="4800600"/>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spcAft>
                <a:spcPts val="0"/>
              </a:spcAft>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Early Decision/Early Decision 2</a:t>
            </a:r>
          </a:p>
          <a:p>
            <a:pPr marL="274320" marR="0" lvl="0" indent="-274320" algn="l" rtl="0">
              <a:lnSpc>
                <a:spcPct val="9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Early Action-Single Choice or Restricted</a:t>
            </a:r>
          </a:p>
          <a:p>
            <a:pPr marL="274320" marR="0" lvl="0" indent="-274320" algn="l" rtl="0">
              <a:lnSpc>
                <a:spcPct val="9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Regular Admission</a:t>
            </a:r>
          </a:p>
          <a:p>
            <a:pPr marL="274320" marR="0" lvl="0" indent="-274320" algn="l" rtl="0">
              <a:lnSpc>
                <a:spcPct val="9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Rolling Admission</a:t>
            </a:r>
          </a:p>
          <a:p>
            <a:pPr marL="274320" marR="0" lvl="0" indent="-274320" algn="l" rtl="0">
              <a:lnSpc>
                <a:spcPct val="9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Priority Deadlines (For admissions and scholarships)</a:t>
            </a:r>
          </a:p>
          <a:p>
            <a:pPr marL="0" marR="0" lvl="0" indent="0" algn="l" rtl="0">
              <a:lnSpc>
                <a:spcPct val="90000"/>
              </a:lnSpc>
              <a:spcBef>
                <a:spcPts val="560"/>
              </a:spcBef>
              <a:spcAft>
                <a:spcPts val="0"/>
              </a:spcAft>
              <a:buClr>
                <a:schemeClr val="dk1"/>
              </a:buClr>
              <a:buFont typeface="Arial"/>
              <a:buNone/>
            </a:pPr>
            <a:endParaRPr sz="2800" b="0" i="0" u="none" strike="noStrike" cap="none" baseline="0" dirty="0">
              <a:solidFill>
                <a:schemeClr val="dk1"/>
              </a:solidFill>
              <a:latin typeface="Calibri"/>
              <a:ea typeface="Calibri"/>
              <a:cs typeface="Calibri"/>
              <a:sym typeface="Calibri"/>
            </a:endParaRPr>
          </a:p>
          <a:p>
            <a:pPr marL="0" marR="0" lvl="0" indent="0" algn="ctr" rtl="0">
              <a:lnSpc>
                <a:spcPct val="90000"/>
              </a:lnSpc>
              <a:spcBef>
                <a:spcPts val="560"/>
              </a:spcBef>
              <a:spcAft>
                <a:spcPts val="0"/>
              </a:spcAft>
              <a:buClr>
                <a:schemeClr val="dk1"/>
              </a:buClr>
              <a:buSzPct val="25000"/>
              <a:buFont typeface="Arial"/>
              <a:buNone/>
            </a:pPr>
            <a:r>
              <a:rPr lang="en-US" sz="2800" b="1" i="0" u="none" strike="noStrike" cap="none" baseline="0" dirty="0" smtClean="0">
                <a:solidFill>
                  <a:schemeClr val="dk1"/>
                </a:solidFill>
                <a:latin typeface="Calibri"/>
                <a:ea typeface="Calibri"/>
                <a:cs typeface="Calibri"/>
                <a:sym typeface="Calibri"/>
              </a:rPr>
              <a:t>*Be </a:t>
            </a:r>
            <a:r>
              <a:rPr lang="en-US" sz="2800" b="1" i="0" u="none" strike="noStrike" cap="none" baseline="0" dirty="0">
                <a:solidFill>
                  <a:schemeClr val="dk1"/>
                </a:solidFill>
                <a:latin typeface="Calibri"/>
                <a:ea typeface="Calibri"/>
                <a:cs typeface="Calibri"/>
                <a:sym typeface="Calibri"/>
              </a:rPr>
              <a:t>aware of </a:t>
            </a:r>
            <a:r>
              <a:rPr lang="en-US" sz="2800" b="1" i="0" u="none" strike="noStrike" cap="none" baseline="0" dirty="0" smtClean="0">
                <a:solidFill>
                  <a:schemeClr val="dk1"/>
                </a:solidFill>
                <a:latin typeface="Calibri"/>
                <a:ea typeface="Calibri"/>
                <a:cs typeface="Calibri"/>
                <a:sym typeface="Calibri"/>
              </a:rPr>
              <a:t>deadlines</a:t>
            </a:r>
            <a:r>
              <a:rPr lang="en-US" sz="2800" b="1" i="0" u="none" strike="noStrike" cap="none" dirty="0" smtClean="0">
                <a:solidFill>
                  <a:schemeClr val="dk1"/>
                </a:solidFill>
                <a:latin typeface="Calibri"/>
                <a:ea typeface="Calibri"/>
                <a:cs typeface="Calibri"/>
                <a:sym typeface="Calibri"/>
              </a:rPr>
              <a:t> set by colleges and the guidance office</a:t>
            </a:r>
            <a:endParaRPr lang="en-US" sz="2800" b="1" i="0" u="none" strike="noStrike" cap="none" baseline="0" dirty="0">
              <a:solidFill>
                <a:schemeClr val="dk1"/>
              </a:solidFill>
              <a:latin typeface="Calibri"/>
              <a:ea typeface="Calibri"/>
              <a:cs typeface="Calibri"/>
              <a:sym typeface="Calibri"/>
            </a:endParaRPr>
          </a:p>
        </p:txBody>
      </p:sp>
      <p:pic>
        <p:nvPicPr>
          <p:cNvPr id="148" name="Shape 148"/>
          <p:cNvPicPr preferRelativeResize="0"/>
          <p:nvPr/>
        </p:nvPicPr>
        <p:blipFill rotWithShape="1">
          <a:blip r:embed="rId3">
            <a:alphaModFix/>
          </a:blip>
          <a:srcRect/>
          <a:stretch/>
        </p:blipFill>
        <p:spPr>
          <a:xfrm rot="-167281">
            <a:off x="225136" y="1385105"/>
            <a:ext cx="3372983" cy="4551763"/>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219200" y="304800"/>
            <a:ext cx="7089775" cy="10636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1" i="0" u="none" strike="noStrike" cap="none" baseline="0">
                <a:solidFill>
                  <a:schemeClr val="dk1"/>
                </a:solidFill>
                <a:latin typeface="Calibri"/>
                <a:ea typeface="Calibri"/>
                <a:cs typeface="Calibri"/>
                <a:sym typeface="Calibri"/>
              </a:rPr>
              <a:t>Transcript</a:t>
            </a:r>
          </a:p>
        </p:txBody>
      </p:sp>
      <p:sp>
        <p:nvSpPr>
          <p:cNvPr id="155" name="Shape 155"/>
          <p:cNvSpPr txBox="1">
            <a:spLocks noGrp="1"/>
          </p:cNvSpPr>
          <p:nvPr>
            <p:ph type="body" idx="1"/>
          </p:nvPr>
        </p:nvSpPr>
        <p:spPr>
          <a:xfrm>
            <a:off x="304800" y="1447800"/>
            <a:ext cx="4953000" cy="5181600"/>
          </a:xfrm>
          <a:prstGeom prst="rect">
            <a:avLst/>
          </a:prstGeom>
          <a:noFill/>
          <a:ln>
            <a:noFill/>
          </a:ln>
        </p:spPr>
        <p:txBody>
          <a:bodyPr lIns="91425" tIns="45700" rIns="91425" bIns="45700" anchor="t" anchorCtr="0">
            <a:noAutofit/>
          </a:bodyPr>
          <a:lstStyle/>
          <a:p>
            <a:pPr marL="0" marR="0" lvl="0" indent="0" algn="l" rtl="0">
              <a:lnSpc>
                <a:spcPct val="80000"/>
              </a:lnSpc>
              <a:spcBef>
                <a:spcPts val="480"/>
              </a:spcBef>
              <a:spcAft>
                <a:spcPts val="0"/>
              </a:spcAft>
              <a:buNone/>
            </a:pPr>
            <a:endParaRPr dirty="0"/>
          </a:p>
          <a:p>
            <a:pPr marL="342900" marR="0" lvl="0" indent="-342900" algn="l" rtl="0">
              <a:lnSpc>
                <a:spcPct val="80000"/>
              </a:lnSpc>
              <a:spcBef>
                <a:spcPts val="480"/>
              </a:spcBef>
              <a:spcAft>
                <a:spcPts val="0"/>
              </a:spcAft>
              <a:buClr>
                <a:schemeClr val="dk1"/>
              </a:buClr>
              <a:buSzPct val="100000"/>
              <a:buFont typeface="Noto Symbol"/>
              <a:buChar char="❑"/>
            </a:pPr>
            <a:r>
              <a:rPr lang="en-US" sz="2400" dirty="0">
                <a:latin typeface="Times New Roman"/>
                <a:ea typeface="Times New Roman"/>
                <a:cs typeface="Times New Roman"/>
                <a:sym typeface="Times New Roman"/>
              </a:rPr>
              <a:t>GPA is calculated through junior year </a:t>
            </a:r>
          </a:p>
          <a:p>
            <a:pPr marL="0" marR="0" lvl="0" indent="0" algn="l" rtl="0">
              <a:lnSpc>
                <a:spcPct val="80000"/>
              </a:lnSpc>
              <a:spcBef>
                <a:spcPts val="480"/>
              </a:spcBef>
              <a:spcAft>
                <a:spcPts val="0"/>
              </a:spcAft>
              <a:buNone/>
            </a:pPr>
            <a:endParaRPr sz="2400" dirty="0">
              <a:latin typeface="Times New Roman"/>
              <a:ea typeface="Times New Roman"/>
              <a:cs typeface="Times New Roman"/>
              <a:sym typeface="Times New Roman"/>
            </a:endParaRPr>
          </a:p>
          <a:p>
            <a:pPr marL="342900" marR="0" lvl="0" indent="-342900" algn="l" rtl="0">
              <a:lnSpc>
                <a:spcPct val="80000"/>
              </a:lnSpc>
              <a:spcBef>
                <a:spcPts val="480"/>
              </a:spcBef>
              <a:spcAft>
                <a:spcPts val="0"/>
              </a:spcAft>
              <a:buClr>
                <a:schemeClr val="dk1"/>
              </a:buClr>
              <a:buSzPct val="100000"/>
              <a:buFont typeface="Noto Symbol"/>
              <a:buChar char="❑"/>
            </a:pPr>
            <a:r>
              <a:rPr lang="en-US" sz="2400" dirty="0">
                <a:latin typeface="Times New Roman"/>
                <a:ea typeface="Times New Roman"/>
                <a:cs typeface="Times New Roman"/>
                <a:sym typeface="Times New Roman"/>
              </a:rPr>
              <a:t>Senior year g</a:t>
            </a:r>
            <a:r>
              <a:rPr lang="en-US" sz="2400" b="0" i="0" u="none" strike="noStrike" cap="none" baseline="0" dirty="0">
                <a:solidFill>
                  <a:schemeClr val="dk1"/>
                </a:solidFill>
                <a:latin typeface="Times New Roman"/>
                <a:ea typeface="Times New Roman"/>
                <a:cs typeface="Times New Roman"/>
                <a:sym typeface="Times New Roman"/>
              </a:rPr>
              <a:t>rades </a:t>
            </a:r>
            <a:r>
              <a:rPr lang="en-US" sz="2400" dirty="0">
                <a:latin typeface="Times New Roman"/>
                <a:ea typeface="Times New Roman"/>
                <a:cs typeface="Times New Roman"/>
                <a:sym typeface="Times New Roman"/>
              </a:rPr>
              <a:t>count - Do your best </a:t>
            </a:r>
          </a:p>
          <a:p>
            <a:pPr marL="0" marR="0" lvl="0" indent="0" algn="l" rtl="0">
              <a:lnSpc>
                <a:spcPct val="80000"/>
              </a:lnSpc>
              <a:spcBef>
                <a:spcPts val="480"/>
              </a:spcBef>
              <a:spcAft>
                <a:spcPts val="0"/>
              </a:spcAft>
              <a:buNone/>
            </a:pPr>
            <a:endParaRPr sz="2400" dirty="0">
              <a:latin typeface="Times New Roman"/>
              <a:ea typeface="Times New Roman"/>
              <a:cs typeface="Times New Roman"/>
              <a:sym typeface="Times New Roman"/>
            </a:endParaRPr>
          </a:p>
          <a:p>
            <a:pPr marL="342900" marR="0" lvl="0" indent="-342900" algn="l" rtl="0">
              <a:lnSpc>
                <a:spcPct val="80000"/>
              </a:lnSpc>
              <a:spcBef>
                <a:spcPts val="480"/>
              </a:spcBef>
              <a:spcAft>
                <a:spcPts val="0"/>
              </a:spcAft>
              <a:buClr>
                <a:schemeClr val="dk1"/>
              </a:buClr>
              <a:buSzPct val="100000"/>
              <a:buFont typeface="Noto Symbol"/>
              <a:buChar char="❑"/>
            </a:pPr>
            <a:r>
              <a:rPr lang="en-US" sz="2400" b="0" i="0" u="none" strike="noStrike" cap="none" baseline="0" dirty="0">
                <a:solidFill>
                  <a:schemeClr val="dk1"/>
                </a:solidFill>
                <a:latin typeface="Times New Roman"/>
                <a:ea typeface="Times New Roman"/>
                <a:cs typeface="Times New Roman"/>
                <a:sym typeface="Times New Roman"/>
              </a:rPr>
              <a:t>Great Neck South does not Rank</a:t>
            </a:r>
          </a:p>
          <a:p>
            <a:pPr marL="0" marR="0" lvl="0" indent="0" algn="l" rtl="0">
              <a:lnSpc>
                <a:spcPct val="80000"/>
              </a:lnSpc>
              <a:spcBef>
                <a:spcPts val="480"/>
              </a:spcBef>
              <a:spcAft>
                <a:spcPts val="0"/>
              </a:spcAft>
              <a:buClr>
                <a:schemeClr val="dk1"/>
              </a:buClr>
              <a:buFont typeface="Arial"/>
              <a:buNone/>
            </a:pPr>
            <a:endParaRPr sz="24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480"/>
              </a:spcBef>
              <a:spcAft>
                <a:spcPts val="0"/>
              </a:spcAft>
              <a:buClr>
                <a:schemeClr val="dk1"/>
              </a:buClr>
              <a:buSzPct val="100000"/>
              <a:buFont typeface="Noto Symbol"/>
              <a:buChar char="❑"/>
            </a:pPr>
            <a:r>
              <a:rPr lang="en-US" sz="2400" b="0" i="0" u="none" strike="noStrike" cap="none" baseline="0" dirty="0">
                <a:solidFill>
                  <a:schemeClr val="dk1"/>
                </a:solidFill>
                <a:latin typeface="Times New Roman"/>
                <a:ea typeface="Times New Roman"/>
                <a:cs typeface="Times New Roman"/>
                <a:sym typeface="Times New Roman"/>
              </a:rPr>
              <a:t>Great Neck South does not Weight </a:t>
            </a:r>
            <a:endParaRPr lang="en-US" sz="2400" b="0"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480"/>
              </a:spcBef>
              <a:spcAft>
                <a:spcPts val="0"/>
              </a:spcAft>
              <a:buClr>
                <a:schemeClr val="dk1"/>
              </a:buClr>
              <a:buSzPct val="100000"/>
              <a:buFont typeface="Noto Symbol"/>
              <a:buChar char="❑"/>
            </a:pPr>
            <a:endParaRPr lang="en-US" sz="240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480"/>
              </a:spcBef>
              <a:spcAft>
                <a:spcPts val="0"/>
              </a:spcAft>
              <a:buClr>
                <a:schemeClr val="dk1"/>
              </a:buClr>
              <a:buSzPct val="100000"/>
              <a:buFont typeface="Noto Symbol"/>
              <a:buChar char="❑"/>
            </a:pPr>
            <a:r>
              <a:rPr lang="en-US" sz="2400" dirty="0" smtClean="0">
                <a:solidFill>
                  <a:schemeClr val="dk1"/>
                </a:solidFill>
                <a:latin typeface="Times New Roman"/>
                <a:ea typeface="Times New Roman"/>
                <a:cs typeface="Times New Roman"/>
                <a:sym typeface="Times New Roman"/>
              </a:rPr>
              <a:t>Transcripts must be verified by September 16</a:t>
            </a:r>
            <a:r>
              <a:rPr lang="en-US" sz="2400" baseline="30000" dirty="0" smtClean="0">
                <a:solidFill>
                  <a:schemeClr val="dk1"/>
                </a:solidFill>
                <a:latin typeface="Times New Roman"/>
                <a:ea typeface="Times New Roman"/>
                <a:cs typeface="Times New Roman"/>
                <a:sym typeface="Times New Roman"/>
              </a:rPr>
              <a:t>th</a:t>
            </a:r>
            <a:r>
              <a:rPr lang="en-US" sz="2400" dirty="0" smtClean="0">
                <a:solidFill>
                  <a:schemeClr val="dk1"/>
                </a:solidFill>
                <a:latin typeface="Times New Roman"/>
                <a:ea typeface="Times New Roman"/>
                <a:cs typeface="Times New Roman"/>
                <a:sym typeface="Times New Roman"/>
              </a:rPr>
              <a:t>.</a:t>
            </a:r>
            <a:endParaRPr lang="en-US" sz="2400" b="0" i="0" u="none" strike="noStrike" cap="none" baseline="0" dirty="0">
              <a:solidFill>
                <a:schemeClr val="dk1"/>
              </a:solidFill>
              <a:latin typeface="Times New Roman"/>
              <a:ea typeface="Times New Roman"/>
              <a:cs typeface="Times New Roman"/>
              <a:sym typeface="Times New Roman"/>
            </a:endParaRPr>
          </a:p>
          <a:p>
            <a:pPr marL="0" marR="0" lvl="0" indent="0" algn="l" rtl="0">
              <a:lnSpc>
                <a:spcPct val="80000"/>
              </a:lnSpc>
              <a:spcBef>
                <a:spcPts val="480"/>
              </a:spcBef>
              <a:spcAft>
                <a:spcPts val="0"/>
              </a:spcAft>
              <a:buClr>
                <a:schemeClr val="dk1"/>
              </a:buClr>
              <a:buFont typeface="Arial"/>
              <a:buNone/>
            </a:pPr>
            <a:endParaRPr sz="2400" b="0" i="0" u="none" strike="noStrike" cap="none" baseline="0" dirty="0">
              <a:solidFill>
                <a:schemeClr val="dk1"/>
              </a:solidFill>
              <a:latin typeface="Times New Roman"/>
              <a:ea typeface="Times New Roman"/>
              <a:cs typeface="Times New Roman"/>
              <a:sym typeface="Times New Roman"/>
            </a:endParaRPr>
          </a:p>
          <a:p>
            <a:pPr marL="273050" marR="0" lvl="0" indent="-273050" algn="l" rtl="0">
              <a:lnSpc>
                <a:spcPct val="80000"/>
              </a:lnSpc>
              <a:spcBef>
                <a:spcPts val="560"/>
              </a:spcBef>
              <a:spcAft>
                <a:spcPts val="0"/>
              </a:spcAft>
              <a:buClr>
                <a:schemeClr val="dk1"/>
              </a:buClr>
              <a:buFont typeface="Arial"/>
              <a:buNone/>
            </a:pPr>
            <a:endParaRPr sz="2800" b="0" i="0" u="none" strike="noStrike" cap="none" baseline="0" dirty="0">
              <a:solidFill>
                <a:schemeClr val="dk1"/>
              </a:solidFill>
              <a:latin typeface="Calibri"/>
              <a:ea typeface="Calibri"/>
              <a:cs typeface="Calibri"/>
              <a:sym typeface="Calibri"/>
            </a:endParaRPr>
          </a:p>
          <a:p>
            <a:pPr marL="273050" marR="0" lvl="0" indent="-95250" algn="l" rtl="0">
              <a:lnSpc>
                <a:spcPct val="80000"/>
              </a:lnSpc>
              <a:spcBef>
                <a:spcPts val="560"/>
              </a:spcBef>
              <a:spcAft>
                <a:spcPts val="0"/>
              </a:spcAft>
              <a:buClr>
                <a:schemeClr val="dk1"/>
              </a:buClr>
              <a:buFont typeface="Arial"/>
              <a:buNone/>
            </a:pPr>
            <a:endParaRPr sz="2800" b="0" i="0" u="none" strike="noStrike" cap="none" baseline="0" dirty="0">
              <a:solidFill>
                <a:schemeClr val="dk1"/>
              </a:solidFill>
              <a:latin typeface="Calibri"/>
              <a:ea typeface="Calibri"/>
              <a:cs typeface="Calibri"/>
              <a:sym typeface="Calibri"/>
            </a:endParaRPr>
          </a:p>
          <a:p>
            <a:pPr marL="273050" marR="0" lvl="0" indent="-273050" algn="l" rtl="0">
              <a:lnSpc>
                <a:spcPct val="80000"/>
              </a:lnSpc>
              <a:spcBef>
                <a:spcPts val="560"/>
              </a:spcBef>
              <a:spcAft>
                <a:spcPts val="0"/>
              </a:spcAft>
              <a:buClr>
                <a:schemeClr val="dk1"/>
              </a:buClr>
              <a:buFont typeface="Arial"/>
              <a:buNone/>
            </a:pPr>
            <a:endParaRPr sz="2800" b="0" i="0" u="none" strike="noStrike" cap="none" baseline="0" dirty="0">
              <a:solidFill>
                <a:schemeClr val="dk1"/>
              </a:solidFill>
              <a:latin typeface="Calibri"/>
              <a:ea typeface="Calibri"/>
              <a:cs typeface="Calibri"/>
              <a:sym typeface="Calibri"/>
            </a:endParaRPr>
          </a:p>
        </p:txBody>
      </p:sp>
      <p:pic>
        <p:nvPicPr>
          <p:cNvPr id="156" name="Shape 156"/>
          <p:cNvPicPr preferRelativeResize="0"/>
          <p:nvPr/>
        </p:nvPicPr>
        <p:blipFill rotWithShape="1">
          <a:blip r:embed="rId3">
            <a:alphaModFix/>
          </a:blip>
          <a:srcRect/>
          <a:stretch/>
        </p:blipFill>
        <p:spPr>
          <a:xfrm>
            <a:off x="5105400" y="1447800"/>
            <a:ext cx="3686174" cy="50291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2296</Words>
  <Application>Microsoft Office PowerPoint</Application>
  <PresentationFormat>On-screen Show (4:3)</PresentationFormat>
  <Paragraphs>305</Paragraphs>
  <Slides>24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Times New Roman</vt:lpstr>
      <vt:lpstr>Noto Symbol</vt:lpstr>
      <vt:lpstr>Arial Black</vt:lpstr>
      <vt:lpstr>Wingdings</vt:lpstr>
      <vt:lpstr>Impact</vt:lpstr>
      <vt:lpstr>Office Theme</vt:lpstr>
      <vt:lpstr>WELCOME  Class Of 2017 </vt:lpstr>
      <vt:lpstr> The College Application Process </vt:lpstr>
      <vt:lpstr>Diploma Name Verification Survey</vt:lpstr>
      <vt:lpstr>Counselor Contact Information Phone: 516-441-4820</vt:lpstr>
      <vt:lpstr>Narrowing Down Your List</vt:lpstr>
      <vt:lpstr>College Visits On Campus</vt:lpstr>
      <vt:lpstr>College Representative Visits   at South High School</vt:lpstr>
      <vt:lpstr>Application Deadlines</vt:lpstr>
      <vt:lpstr>Transcript</vt:lpstr>
      <vt:lpstr>SAT/ACT SCORES  </vt:lpstr>
      <vt:lpstr> ACT Test Dates http://www.actstudent.org </vt:lpstr>
      <vt:lpstr>Slide 12</vt:lpstr>
      <vt:lpstr>College Application Essay Tips</vt:lpstr>
      <vt:lpstr>Slide 14</vt:lpstr>
      <vt:lpstr>FORMS</vt:lpstr>
      <vt:lpstr>Requesting Letters of Recommendation </vt:lpstr>
      <vt:lpstr>Slide 17</vt:lpstr>
      <vt:lpstr>Guidance Office will send…</vt:lpstr>
      <vt:lpstr>National Collegiate Athletic Association (NCAA)</vt:lpstr>
      <vt:lpstr>Financial Aid Workshop Wednesday, September 15, 2016 7:30pm Big Changes to FAFSA FAFSA: File after October 1st of Senior year at www.fafsa.ed.gov   CSS Profile: This form applies to some colleges; please check with colleges for details and deadline; available on www.collegeboard.com  - New York State Higher Education      Services Corporation www.HESC.com  Financial Aid (Net Price) Calculator   </vt:lpstr>
      <vt:lpstr>Package will be comprised of:  Need Based Awards  Merit Based Awards  Athletic Awards</vt:lpstr>
      <vt:lpstr>Slide 22</vt:lpstr>
      <vt:lpstr>You Submitted…. Now What???</vt:lpstr>
      <vt:lpstr>WE ARE HERE TO HELP IN EVERY WAY!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Class Of 2016</dc:title>
  <dc:creator>LENAHAN, BARBARA</dc:creator>
  <cp:lastModifiedBy>jcruz0117</cp:lastModifiedBy>
  <cp:revision>12</cp:revision>
  <dcterms:modified xsi:type="dcterms:W3CDTF">2016-09-07T18:38:29Z</dcterms:modified>
</cp:coreProperties>
</file>